
<file path=[Content_Types].xml><?xml version="1.0" encoding="utf-8"?>
<Types xmlns="http://schemas.openxmlformats.org/package/2006/content-types">
  <Default Extension="avif" ContentType="image/av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8" r:id="rId2"/>
    <p:sldId id="261" r:id="rId3"/>
    <p:sldId id="257" r:id="rId4"/>
    <p:sldId id="270" r:id="rId5"/>
    <p:sldId id="258" r:id="rId6"/>
    <p:sldId id="259" r:id="rId7"/>
    <p:sldId id="260" r:id="rId8"/>
    <p:sldId id="272" r:id="rId9"/>
    <p:sldId id="274" r:id="rId10"/>
    <p:sldId id="273" r:id="rId11"/>
    <p:sldId id="275" r:id="rId12"/>
    <p:sldId id="276" r:id="rId13"/>
    <p:sldId id="289" r:id="rId14"/>
    <p:sldId id="263" r:id="rId15"/>
    <p:sldId id="278" r:id="rId16"/>
    <p:sldId id="279" r:id="rId17"/>
    <p:sldId id="280" r:id="rId18"/>
    <p:sldId id="281" r:id="rId19"/>
    <p:sldId id="282" r:id="rId20"/>
    <p:sldId id="283" r:id="rId21"/>
    <p:sldId id="284" r:id="rId22"/>
    <p:sldId id="285" r:id="rId23"/>
    <p:sldId id="286" r:id="rId24"/>
    <p:sldId id="265" r:id="rId25"/>
    <p:sldId id="277" r:id="rId26"/>
    <p:sldId id="269" r:id="rId27"/>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370"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19.sv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9.sv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9.sv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9.sv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4.svg"/></Relationships>
</file>

<file path=ppt/slides/_rels/slide2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avif"/><Relationship Id="rId5" Type="http://schemas.openxmlformats.org/officeDocument/2006/relationships/image" Target="../media/image10.png"/><Relationship Id="rId4" Type="http://schemas.openxmlformats.org/officeDocument/2006/relationships/image" Target="../media/image4.sv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avif"/><Relationship Id="rId7"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B295CD48-69EC-1103-F4A2-ED2CB425D2B9}"/>
              </a:ext>
            </a:extLst>
          </p:cNvPr>
          <p:cNvSpPr/>
          <p:nvPr/>
        </p:nvSpPr>
        <p:spPr>
          <a:xfrm flipH="1" flipV="1">
            <a:off x="152400" y="1524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2" name="Freeform 2"/>
          <p:cNvSpPr/>
          <p:nvPr/>
        </p:nvSpPr>
        <p:spPr>
          <a:xfrm flipH="1" flipV="1">
            <a:off x="0" y="381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2700" dirty="0"/>
          </a:p>
        </p:txBody>
      </p:sp>
      <p:grpSp>
        <p:nvGrpSpPr>
          <p:cNvPr id="5" name="Group 5"/>
          <p:cNvGrpSpPr/>
          <p:nvPr/>
        </p:nvGrpSpPr>
        <p:grpSpPr>
          <a:xfrm>
            <a:off x="4236346" y="3671565"/>
            <a:ext cx="9815307" cy="3008048"/>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1895495" cy="831850"/>
            </a:xfrm>
            <a:prstGeom prst="rect">
              <a:avLst/>
            </a:prstGeom>
          </p:spPr>
          <p:txBody>
            <a:bodyPr lIns="50801" tIns="50801" rIns="50801" bIns="50801" rtlCol="0" anchor="ctr"/>
            <a:lstStyle/>
            <a:p>
              <a:pPr algn="ctr">
                <a:lnSpc>
                  <a:spcPts val="2859"/>
                </a:lnSpc>
              </a:pPr>
              <a:endParaRPr/>
            </a:p>
          </p:txBody>
        </p:sp>
      </p:grpSp>
      <p:sp>
        <p:nvSpPr>
          <p:cNvPr id="8" name="Freeform 8"/>
          <p:cNvSpPr/>
          <p:nvPr/>
        </p:nvSpPr>
        <p:spPr>
          <a:xfrm>
            <a:off x="15352624" y="490624"/>
            <a:ext cx="2399102" cy="2356346"/>
          </a:xfrm>
          <a:custGeom>
            <a:avLst/>
            <a:gdLst/>
            <a:ahLst/>
            <a:cxnLst/>
            <a:rect l="l" t="t" r="r" b="b"/>
            <a:pathLst>
              <a:path w="2399101" h="2356345">
                <a:moveTo>
                  <a:pt x="0" y="0"/>
                </a:moveTo>
                <a:lnTo>
                  <a:pt x="2399102" y="0"/>
                </a:lnTo>
                <a:lnTo>
                  <a:pt x="2399102" y="2356345"/>
                </a:lnTo>
                <a:lnTo>
                  <a:pt x="0" y="2356345"/>
                </a:lnTo>
                <a:lnTo>
                  <a:pt x="0" y="0"/>
                </a:lnTo>
                <a:close/>
              </a:path>
            </a:pathLst>
          </a:custGeom>
          <a:blipFill>
            <a:blip r:embed="rId3"/>
            <a:stretch>
              <a:fillRect/>
            </a:stretch>
          </a:blipFill>
        </p:spPr>
      </p:sp>
      <p:sp>
        <p:nvSpPr>
          <p:cNvPr id="10" name="TextBox 10"/>
          <p:cNvSpPr txBox="1"/>
          <p:nvPr/>
        </p:nvSpPr>
        <p:spPr>
          <a:xfrm>
            <a:off x="4210515" y="4642240"/>
            <a:ext cx="9815307" cy="1002519"/>
          </a:xfrm>
          <a:prstGeom prst="rect">
            <a:avLst/>
          </a:prstGeom>
        </p:spPr>
        <p:txBody>
          <a:bodyPr lIns="0" tIns="0" rIns="0" bIns="0" rtlCol="0" anchor="t">
            <a:spAutoFit/>
          </a:bodyPr>
          <a:lstStyle/>
          <a:p>
            <a:pPr algn="ctr">
              <a:lnSpc>
                <a:spcPts val="8507"/>
              </a:lnSpc>
            </a:pPr>
            <a:r>
              <a:rPr lang="en-US" sz="6164" spc="605" dirty="0">
                <a:solidFill>
                  <a:srgbClr val="231F20"/>
                </a:solidFill>
                <a:latin typeface="Oswald"/>
              </a:rPr>
              <a:t>MINI PROJECT (3IT31)</a:t>
            </a:r>
          </a:p>
        </p:txBody>
      </p:sp>
      <p:sp>
        <p:nvSpPr>
          <p:cNvPr id="12" name="TextBox 12"/>
          <p:cNvSpPr txBox="1"/>
          <p:nvPr/>
        </p:nvSpPr>
        <p:spPr>
          <a:xfrm>
            <a:off x="3391175" y="1225460"/>
            <a:ext cx="11639003" cy="1301638"/>
          </a:xfrm>
          <a:prstGeom prst="rect">
            <a:avLst/>
          </a:prstGeom>
        </p:spPr>
        <p:txBody>
          <a:bodyPr lIns="0" tIns="0" rIns="0" bIns="0" rtlCol="0" anchor="t">
            <a:spAutoFit/>
          </a:bodyPr>
          <a:lstStyle/>
          <a:p>
            <a:pPr algn="ctr">
              <a:lnSpc>
                <a:spcPts val="3449"/>
              </a:lnSpc>
            </a:pPr>
            <a:r>
              <a:rPr lang="en-US" sz="2800" spc="132" dirty="0">
                <a:solidFill>
                  <a:srgbClr val="231F20"/>
                </a:solidFill>
                <a:latin typeface="DM Sans" pitchFamily="2" charset="0"/>
              </a:rPr>
              <a:t>BIRLA VISHVAKARMA MAHAVIDYALAYA ENGINEERING COLLEGE</a:t>
            </a:r>
          </a:p>
          <a:p>
            <a:pPr algn="ctr">
              <a:lnSpc>
                <a:spcPts val="3449"/>
              </a:lnSpc>
            </a:pPr>
            <a:r>
              <a:rPr lang="en-US" sz="2800" spc="132" dirty="0">
                <a:solidFill>
                  <a:srgbClr val="231F20"/>
                </a:solidFill>
                <a:latin typeface="DM Sans" pitchFamily="2" charset="0"/>
              </a:rPr>
              <a:t>An Autonomous Institute</a:t>
            </a:r>
          </a:p>
          <a:p>
            <a:pPr algn="ctr">
              <a:lnSpc>
                <a:spcPts val="3449"/>
              </a:lnSpc>
            </a:pPr>
            <a:r>
              <a:rPr lang="en-US" sz="2800" spc="132" dirty="0">
                <a:solidFill>
                  <a:srgbClr val="231F20"/>
                </a:solidFill>
                <a:latin typeface="DM Sans" pitchFamily="2" charset="0"/>
              </a:rPr>
              <a:t>Vallabh Vidyanagar-388120</a:t>
            </a:r>
          </a:p>
        </p:txBody>
      </p:sp>
      <p:sp>
        <p:nvSpPr>
          <p:cNvPr id="13" name="TextBox 13"/>
          <p:cNvSpPr txBox="1"/>
          <p:nvPr/>
        </p:nvSpPr>
        <p:spPr>
          <a:xfrm>
            <a:off x="4210515" y="8140526"/>
            <a:ext cx="9841138" cy="723660"/>
          </a:xfrm>
          <a:prstGeom prst="rect">
            <a:avLst/>
          </a:prstGeom>
        </p:spPr>
        <p:txBody>
          <a:bodyPr wrap="square" lIns="0" tIns="0" rIns="0" bIns="0" rtlCol="0" anchor="t">
            <a:spAutoFit/>
          </a:bodyPr>
          <a:lstStyle/>
          <a:p>
            <a:pPr algn="ctr">
              <a:lnSpc>
                <a:spcPts val="2760"/>
              </a:lnSpc>
            </a:pPr>
            <a:r>
              <a:rPr lang="en-US" sz="2600" spc="107" dirty="0">
                <a:solidFill>
                  <a:srgbClr val="231F20"/>
                </a:solidFill>
                <a:latin typeface="DM Sans" pitchFamily="2" charset="0"/>
              </a:rPr>
              <a:t>GUIDED BY:</a:t>
            </a:r>
          </a:p>
          <a:p>
            <a:pPr algn="ctr">
              <a:lnSpc>
                <a:spcPts val="2760"/>
              </a:lnSpc>
            </a:pPr>
            <a:r>
              <a:rPr lang="en-US" sz="2600" b="1" spc="107" dirty="0">
                <a:solidFill>
                  <a:srgbClr val="231F20"/>
                </a:solidFill>
                <a:latin typeface="DM Sans" pitchFamily="2" charset="0"/>
              </a:rPr>
              <a:t>Dr. </a:t>
            </a:r>
            <a:r>
              <a:rPr lang="en-US" sz="2600" b="1" spc="107" dirty="0" err="1">
                <a:solidFill>
                  <a:srgbClr val="231F20"/>
                </a:solidFill>
                <a:latin typeface="DM Sans" pitchFamily="2" charset="0"/>
              </a:rPr>
              <a:t>Zankhana</a:t>
            </a:r>
            <a:r>
              <a:rPr lang="en-US" sz="2600" b="1" spc="107" dirty="0">
                <a:solidFill>
                  <a:srgbClr val="231F20"/>
                </a:solidFill>
                <a:latin typeface="DM Sans" pitchFamily="2" charset="0"/>
              </a:rPr>
              <a:t> Shah and Prof. Karan </a:t>
            </a:r>
            <a:r>
              <a:rPr lang="en-US" sz="2600" b="1" spc="107" dirty="0" err="1">
                <a:solidFill>
                  <a:srgbClr val="231F20"/>
                </a:solidFill>
                <a:latin typeface="DM Sans" pitchFamily="2" charset="0"/>
              </a:rPr>
              <a:t>Padhiyar</a:t>
            </a:r>
            <a:endParaRPr lang="en-US" sz="2600" b="1" spc="107" dirty="0">
              <a:solidFill>
                <a:srgbClr val="231F20"/>
              </a:solidFill>
              <a:latin typeface="DM Sans" pitchFamily="2" charset="0"/>
            </a:endParaRPr>
          </a:p>
        </p:txBody>
      </p:sp>
      <p:sp>
        <p:nvSpPr>
          <p:cNvPr id="4" name="Freeform 2">
            <a:extLst>
              <a:ext uri="{FF2B5EF4-FFF2-40B4-BE49-F238E27FC236}">
                <a16:creationId xmlns:a16="http://schemas.microsoft.com/office/drawing/2014/main" id="{7CDE9F7B-0883-5389-336D-B88CFB40DDAC}"/>
              </a:ext>
            </a:extLst>
          </p:cNvPr>
          <p:cNvSpPr/>
          <p:nvPr/>
        </p:nvSpPr>
        <p:spPr>
          <a:xfrm rot="5668619">
            <a:off x="-4633740" y="-3423660"/>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14" name="Freeform 2">
            <a:extLst>
              <a:ext uri="{FF2B5EF4-FFF2-40B4-BE49-F238E27FC236}">
                <a16:creationId xmlns:a16="http://schemas.microsoft.com/office/drawing/2014/main" id="{DE9CAB8C-F9AB-5246-B51A-EE522A1184A5}"/>
              </a:ext>
            </a:extLst>
          </p:cNvPr>
          <p:cNvSpPr/>
          <p:nvPr/>
        </p:nvSpPr>
        <p:spPr>
          <a:xfrm rot="4099044">
            <a:off x="13657218" y="6227009"/>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6E440-C28F-7189-F0F8-C071D687A9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B8E9924-0F6B-374A-89B7-5508CA2AEECD}"/>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29BE30FD-B514-8418-FC2B-02859E860457}"/>
              </a:ext>
            </a:extLst>
          </p:cNvPr>
          <p:cNvSpPr/>
          <p:nvPr/>
        </p:nvSpPr>
        <p:spPr>
          <a:xfrm rot="257863">
            <a:off x="-571305" y="6150994"/>
            <a:ext cx="21273218" cy="9128145"/>
          </a:xfrm>
          <a:custGeom>
            <a:avLst/>
            <a:gdLst/>
            <a:ahLst/>
            <a:cxnLst/>
            <a:rect l="l" t="t" r="r" b="b"/>
            <a:pathLst>
              <a:path w="21273218" h="9128145">
                <a:moveTo>
                  <a:pt x="0" y="0"/>
                </a:moveTo>
                <a:lnTo>
                  <a:pt x="21273219" y="0"/>
                </a:lnTo>
                <a:lnTo>
                  <a:pt x="21273219"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0C6E1B0C-152B-D608-024B-D05DFB3B7BC8}"/>
              </a:ext>
            </a:extLst>
          </p:cNvPr>
          <p:cNvSpPr/>
          <p:nvPr/>
        </p:nvSpPr>
        <p:spPr>
          <a:xfrm>
            <a:off x="11833715" y="792364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sp>
      <p:sp>
        <p:nvSpPr>
          <p:cNvPr id="8" name="Freeform 8">
            <a:extLst>
              <a:ext uri="{FF2B5EF4-FFF2-40B4-BE49-F238E27FC236}">
                <a16:creationId xmlns:a16="http://schemas.microsoft.com/office/drawing/2014/main" id="{0152E175-4877-EC70-A0D0-65091643E389}"/>
              </a:ext>
            </a:extLst>
          </p:cNvPr>
          <p:cNvSpPr/>
          <p:nvPr/>
        </p:nvSpPr>
        <p:spPr>
          <a:xfrm>
            <a:off x="7088756" y="7911392"/>
            <a:ext cx="4128022" cy="43716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5"/>
            <a:stretch>
              <a:fillRect t="-86495"/>
            </a:stretch>
          </a:blipFill>
        </p:spPr>
      </p:sp>
      <p:sp>
        <p:nvSpPr>
          <p:cNvPr id="12" name="Freeform 12">
            <a:extLst>
              <a:ext uri="{FF2B5EF4-FFF2-40B4-BE49-F238E27FC236}">
                <a16:creationId xmlns:a16="http://schemas.microsoft.com/office/drawing/2014/main" id="{F97ADC1E-1BC0-A736-7ADF-0CA30F550890}"/>
              </a:ext>
            </a:extLst>
          </p:cNvPr>
          <p:cNvSpPr/>
          <p:nvPr/>
        </p:nvSpPr>
        <p:spPr>
          <a:xfrm>
            <a:off x="2255013" y="792364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sp>
      <p:grpSp>
        <p:nvGrpSpPr>
          <p:cNvPr id="13" name="Group 13">
            <a:extLst>
              <a:ext uri="{FF2B5EF4-FFF2-40B4-BE49-F238E27FC236}">
                <a16:creationId xmlns:a16="http://schemas.microsoft.com/office/drawing/2014/main" id="{E19FA0FF-4825-F2C5-FB0F-57F84CFCFBEE}"/>
              </a:ext>
            </a:extLst>
          </p:cNvPr>
          <p:cNvGrpSpPr/>
          <p:nvPr/>
        </p:nvGrpSpPr>
        <p:grpSpPr>
          <a:xfrm>
            <a:off x="2343797" y="4910765"/>
            <a:ext cx="4113179" cy="3000719"/>
            <a:chOff x="0" y="0"/>
            <a:chExt cx="1279723" cy="1271725"/>
          </a:xfrm>
        </p:grpSpPr>
        <p:sp>
          <p:nvSpPr>
            <p:cNvPr id="14" name="Freeform 14">
              <a:extLst>
                <a:ext uri="{FF2B5EF4-FFF2-40B4-BE49-F238E27FC236}">
                  <a16:creationId xmlns:a16="http://schemas.microsoft.com/office/drawing/2014/main" id="{08ADE1C5-DE29-827B-CD23-99B72C389B01}"/>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5" name="TextBox 15">
              <a:extLst>
                <a:ext uri="{FF2B5EF4-FFF2-40B4-BE49-F238E27FC236}">
                  <a16:creationId xmlns:a16="http://schemas.microsoft.com/office/drawing/2014/main" id="{4E358EF9-C58E-4255-BFA1-858F2A97D5D7}"/>
                </a:ext>
              </a:extLst>
            </p:cNvPr>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28" name="TextBox 28">
            <a:extLst>
              <a:ext uri="{FF2B5EF4-FFF2-40B4-BE49-F238E27FC236}">
                <a16:creationId xmlns:a16="http://schemas.microsoft.com/office/drawing/2014/main" id="{07472AB2-2428-A485-DE84-465521102613}"/>
              </a:ext>
            </a:extLst>
          </p:cNvPr>
          <p:cNvSpPr txBox="1"/>
          <p:nvPr/>
        </p:nvSpPr>
        <p:spPr>
          <a:xfrm>
            <a:off x="2343797" y="1155414"/>
            <a:ext cx="13617940" cy="1533433"/>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MODULES</a:t>
            </a:r>
          </a:p>
        </p:txBody>
      </p:sp>
      <p:sp>
        <p:nvSpPr>
          <p:cNvPr id="29" name="TextBox 29">
            <a:extLst>
              <a:ext uri="{FF2B5EF4-FFF2-40B4-BE49-F238E27FC236}">
                <a16:creationId xmlns:a16="http://schemas.microsoft.com/office/drawing/2014/main" id="{31C16DA5-025C-2EDA-5E3A-3B7BCFF4A19A}"/>
              </a:ext>
            </a:extLst>
          </p:cNvPr>
          <p:cNvSpPr txBox="1"/>
          <p:nvPr/>
        </p:nvSpPr>
        <p:spPr>
          <a:xfrm>
            <a:off x="2574589" y="5624704"/>
            <a:ext cx="3542623" cy="1692771"/>
          </a:xfrm>
          <a:prstGeom prst="rect">
            <a:avLst/>
          </a:prstGeom>
        </p:spPr>
        <p:txBody>
          <a:bodyPr lIns="0" tIns="0" rIns="0" bIns="0" rtlCol="0" anchor="t">
            <a:spAutoFit/>
          </a:bodyPr>
          <a:lstStyle/>
          <a:p>
            <a:pPr algn="ctr"/>
            <a:r>
              <a:rPr lang="en-US" sz="2200" dirty="0">
                <a:solidFill>
                  <a:schemeClr val="bg1"/>
                </a:solidFill>
                <a:latin typeface="DM Sans" pitchFamily="2" charset="0"/>
              </a:rPr>
              <a:t>Analyses news articles, social media posts, and forum discussions to gauge sentiment towards stocks and sectors.</a:t>
            </a:r>
            <a:endParaRPr lang="en-US" sz="2200" spc="168" dirty="0">
              <a:solidFill>
                <a:schemeClr val="bg1"/>
              </a:solidFill>
              <a:latin typeface="DM Sans" pitchFamily="2" charset="0"/>
            </a:endParaRPr>
          </a:p>
        </p:txBody>
      </p:sp>
      <p:sp>
        <p:nvSpPr>
          <p:cNvPr id="35" name="TextBox 34">
            <a:extLst>
              <a:ext uri="{FF2B5EF4-FFF2-40B4-BE49-F238E27FC236}">
                <a16:creationId xmlns:a16="http://schemas.microsoft.com/office/drawing/2014/main" id="{5A6DE30A-7954-3C6A-84AF-61DC604482ED}"/>
              </a:ext>
            </a:extLst>
          </p:cNvPr>
          <p:cNvSpPr txBox="1"/>
          <p:nvPr/>
        </p:nvSpPr>
        <p:spPr>
          <a:xfrm>
            <a:off x="2274468" y="3695700"/>
            <a:ext cx="6013185" cy="523220"/>
          </a:xfrm>
          <a:prstGeom prst="rect">
            <a:avLst/>
          </a:prstGeom>
          <a:noFill/>
        </p:spPr>
        <p:txBody>
          <a:bodyPr wrap="none" rtlCol="0">
            <a:spAutoFit/>
          </a:bodyPr>
          <a:lstStyle/>
          <a:p>
            <a:r>
              <a:rPr lang="en-US" sz="2800" b="1" dirty="0">
                <a:latin typeface="DM Sans" pitchFamily="2" charset="0"/>
              </a:rPr>
              <a:t> 3. SENTIMENT ANALYSIS MODULE</a:t>
            </a:r>
            <a:endParaRPr lang="en-IN" sz="2800" b="1" dirty="0">
              <a:latin typeface="DM Sans" pitchFamily="2" charset="0"/>
            </a:endParaRPr>
          </a:p>
        </p:txBody>
      </p:sp>
      <p:grpSp>
        <p:nvGrpSpPr>
          <p:cNvPr id="40" name="Group 39">
            <a:extLst>
              <a:ext uri="{FF2B5EF4-FFF2-40B4-BE49-F238E27FC236}">
                <a16:creationId xmlns:a16="http://schemas.microsoft.com/office/drawing/2014/main" id="{E8019893-C44F-5746-DF8A-6EC1E6222303}"/>
              </a:ext>
            </a:extLst>
          </p:cNvPr>
          <p:cNvGrpSpPr/>
          <p:nvPr/>
        </p:nvGrpSpPr>
        <p:grpSpPr>
          <a:xfrm>
            <a:off x="7087410" y="4910765"/>
            <a:ext cx="4113179" cy="3000627"/>
            <a:chOff x="2441711" y="4830512"/>
            <a:chExt cx="4113179" cy="3236508"/>
          </a:xfrm>
        </p:grpSpPr>
        <p:grpSp>
          <p:nvGrpSpPr>
            <p:cNvPr id="36" name="Group 13">
              <a:extLst>
                <a:ext uri="{FF2B5EF4-FFF2-40B4-BE49-F238E27FC236}">
                  <a16:creationId xmlns:a16="http://schemas.microsoft.com/office/drawing/2014/main" id="{1923DB24-E67E-CA62-C2A2-0C2A162100F9}"/>
                </a:ext>
              </a:extLst>
            </p:cNvPr>
            <p:cNvGrpSpPr/>
            <p:nvPr/>
          </p:nvGrpSpPr>
          <p:grpSpPr>
            <a:xfrm>
              <a:off x="2441711" y="4830512"/>
              <a:ext cx="4113179" cy="3236508"/>
              <a:chOff x="0" y="0"/>
              <a:chExt cx="1279723" cy="1271725"/>
            </a:xfrm>
          </p:grpSpPr>
          <p:sp>
            <p:nvSpPr>
              <p:cNvPr id="37" name="Freeform 14">
                <a:extLst>
                  <a:ext uri="{FF2B5EF4-FFF2-40B4-BE49-F238E27FC236}">
                    <a16:creationId xmlns:a16="http://schemas.microsoft.com/office/drawing/2014/main" id="{BC58EF23-46F7-73A5-E68C-E0C6AF8CC67E}"/>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38" name="TextBox 15">
                <a:extLst>
                  <a:ext uri="{FF2B5EF4-FFF2-40B4-BE49-F238E27FC236}">
                    <a16:creationId xmlns:a16="http://schemas.microsoft.com/office/drawing/2014/main" id="{549B4DE2-14DD-14EC-2C17-4D0B78089CB5}"/>
                  </a:ext>
                </a:extLst>
              </p:cNvPr>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39" name="TextBox 29">
              <a:extLst>
                <a:ext uri="{FF2B5EF4-FFF2-40B4-BE49-F238E27FC236}">
                  <a16:creationId xmlns:a16="http://schemas.microsoft.com/office/drawing/2014/main" id="{4F3BF2C1-D5F0-8817-A09D-312B4E0EB039}"/>
                </a:ext>
              </a:extLst>
            </p:cNvPr>
            <p:cNvSpPr txBox="1"/>
            <p:nvPr/>
          </p:nvSpPr>
          <p:spPr>
            <a:xfrm>
              <a:off x="2726988" y="5600574"/>
              <a:ext cx="3542623" cy="1825841"/>
            </a:xfrm>
            <a:prstGeom prst="rect">
              <a:avLst/>
            </a:prstGeom>
          </p:spPr>
          <p:txBody>
            <a:bodyPr lIns="0" tIns="0" rIns="0" bIns="0" rtlCol="0" anchor="t">
              <a:spAutoFit/>
            </a:bodyPr>
            <a:lstStyle/>
            <a:p>
              <a:pPr marL="0" indent="0" algn="ctr">
                <a:buNone/>
              </a:pPr>
              <a:r>
                <a:rPr lang="en-US" sz="2200" dirty="0">
                  <a:solidFill>
                    <a:schemeClr val="bg1"/>
                  </a:solidFill>
                  <a:latin typeface="DM Sans" pitchFamily="2" charset="0"/>
                </a:rPr>
                <a:t>Identifies nuanced emotions like confidence, fear, and anticipation using natural language processing.</a:t>
              </a:r>
            </a:p>
          </p:txBody>
        </p:sp>
      </p:grpSp>
      <p:grpSp>
        <p:nvGrpSpPr>
          <p:cNvPr id="45" name="Group 44">
            <a:extLst>
              <a:ext uri="{FF2B5EF4-FFF2-40B4-BE49-F238E27FC236}">
                <a16:creationId xmlns:a16="http://schemas.microsoft.com/office/drawing/2014/main" id="{11A1B414-E284-755C-BEED-DB7700838FC4}"/>
              </a:ext>
            </a:extLst>
          </p:cNvPr>
          <p:cNvGrpSpPr/>
          <p:nvPr/>
        </p:nvGrpSpPr>
        <p:grpSpPr>
          <a:xfrm>
            <a:off x="11848558" y="4910765"/>
            <a:ext cx="4113179" cy="3012880"/>
            <a:chOff x="2441711" y="4830512"/>
            <a:chExt cx="4113179" cy="3236508"/>
          </a:xfrm>
        </p:grpSpPr>
        <p:grpSp>
          <p:nvGrpSpPr>
            <p:cNvPr id="46" name="Group 13">
              <a:extLst>
                <a:ext uri="{FF2B5EF4-FFF2-40B4-BE49-F238E27FC236}">
                  <a16:creationId xmlns:a16="http://schemas.microsoft.com/office/drawing/2014/main" id="{692A150D-0934-EC61-D4FC-2AC474208CEB}"/>
                </a:ext>
              </a:extLst>
            </p:cNvPr>
            <p:cNvGrpSpPr/>
            <p:nvPr/>
          </p:nvGrpSpPr>
          <p:grpSpPr>
            <a:xfrm>
              <a:off x="2441711" y="4830512"/>
              <a:ext cx="4113179" cy="3236508"/>
              <a:chOff x="0" y="0"/>
              <a:chExt cx="1279723" cy="1271725"/>
            </a:xfrm>
          </p:grpSpPr>
          <p:sp>
            <p:nvSpPr>
              <p:cNvPr id="48" name="Freeform 14">
                <a:extLst>
                  <a:ext uri="{FF2B5EF4-FFF2-40B4-BE49-F238E27FC236}">
                    <a16:creationId xmlns:a16="http://schemas.microsoft.com/office/drawing/2014/main" id="{D6750CAD-D55B-7CD7-1CCD-68FFF9DF8D22}"/>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49" name="TextBox 15">
                <a:extLst>
                  <a:ext uri="{FF2B5EF4-FFF2-40B4-BE49-F238E27FC236}">
                    <a16:creationId xmlns:a16="http://schemas.microsoft.com/office/drawing/2014/main" id="{2EFF9427-22B5-FFC2-3C47-A9B33672A2DF}"/>
                  </a:ext>
                </a:extLst>
              </p:cNvPr>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47" name="TextBox 29">
              <a:extLst>
                <a:ext uri="{FF2B5EF4-FFF2-40B4-BE49-F238E27FC236}">
                  <a16:creationId xmlns:a16="http://schemas.microsoft.com/office/drawing/2014/main" id="{738B2CAB-4585-14F8-24E5-36704F7E025F}"/>
                </a:ext>
              </a:extLst>
            </p:cNvPr>
            <p:cNvSpPr txBox="1"/>
            <p:nvPr/>
          </p:nvSpPr>
          <p:spPr>
            <a:xfrm>
              <a:off x="2677166" y="5597442"/>
              <a:ext cx="3542623" cy="1818415"/>
            </a:xfrm>
            <a:prstGeom prst="rect">
              <a:avLst/>
            </a:prstGeom>
          </p:spPr>
          <p:txBody>
            <a:bodyPr lIns="0" tIns="0" rIns="0" bIns="0" rtlCol="0" anchor="t">
              <a:spAutoFit/>
            </a:bodyPr>
            <a:lstStyle/>
            <a:p>
              <a:pPr marL="0" indent="0" algn="ctr">
                <a:buNone/>
              </a:pPr>
              <a:r>
                <a:rPr lang="en-US" sz="2200" dirty="0">
                  <a:solidFill>
                    <a:schemeClr val="bg1"/>
                  </a:solidFill>
                  <a:latin typeface="DM Sans" pitchFamily="2" charset="0"/>
                </a:rPr>
                <a:t>Tracks sentiment trends over time to identify potential turning points and shifts in market psychology.</a:t>
              </a:r>
            </a:p>
          </p:txBody>
        </p:sp>
      </p:grpSp>
    </p:spTree>
    <p:extLst>
      <p:ext uri="{BB962C8B-B14F-4D97-AF65-F5344CB8AC3E}">
        <p14:creationId xmlns:p14="http://schemas.microsoft.com/office/powerpoint/2010/main" val="794659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A112C-2ED8-3BBA-1F3B-80D44D0328A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7037EA9-5A27-303B-2063-5D23233876CF}"/>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4C20E00A-D648-C39D-4D1B-49F9AE8F8772}"/>
              </a:ext>
            </a:extLst>
          </p:cNvPr>
          <p:cNvSpPr/>
          <p:nvPr/>
        </p:nvSpPr>
        <p:spPr>
          <a:xfrm rot="257863">
            <a:off x="-571305" y="6150994"/>
            <a:ext cx="21273218" cy="9128145"/>
          </a:xfrm>
          <a:custGeom>
            <a:avLst/>
            <a:gdLst/>
            <a:ahLst/>
            <a:cxnLst/>
            <a:rect l="l" t="t" r="r" b="b"/>
            <a:pathLst>
              <a:path w="21273218" h="9128145">
                <a:moveTo>
                  <a:pt x="0" y="0"/>
                </a:moveTo>
                <a:lnTo>
                  <a:pt x="21273219" y="0"/>
                </a:lnTo>
                <a:lnTo>
                  <a:pt x="21273219"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FB5A0349-B1FB-0EF4-C2BA-DC254300D79D}"/>
              </a:ext>
            </a:extLst>
          </p:cNvPr>
          <p:cNvSpPr/>
          <p:nvPr/>
        </p:nvSpPr>
        <p:spPr>
          <a:xfrm>
            <a:off x="11833715" y="792364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sp>
      <p:sp>
        <p:nvSpPr>
          <p:cNvPr id="8" name="Freeform 8">
            <a:extLst>
              <a:ext uri="{FF2B5EF4-FFF2-40B4-BE49-F238E27FC236}">
                <a16:creationId xmlns:a16="http://schemas.microsoft.com/office/drawing/2014/main" id="{D42E5CF2-D293-FADA-A582-8B507F5CDC70}"/>
              </a:ext>
            </a:extLst>
          </p:cNvPr>
          <p:cNvSpPr/>
          <p:nvPr/>
        </p:nvSpPr>
        <p:spPr>
          <a:xfrm>
            <a:off x="7088756" y="7911392"/>
            <a:ext cx="4128022" cy="43716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5"/>
            <a:stretch>
              <a:fillRect t="-86495"/>
            </a:stretch>
          </a:blipFill>
        </p:spPr>
      </p:sp>
      <p:sp>
        <p:nvSpPr>
          <p:cNvPr id="12" name="Freeform 12">
            <a:extLst>
              <a:ext uri="{FF2B5EF4-FFF2-40B4-BE49-F238E27FC236}">
                <a16:creationId xmlns:a16="http://schemas.microsoft.com/office/drawing/2014/main" id="{B328A2C5-35D7-0E61-BE1C-F88CD9F11E88}"/>
              </a:ext>
            </a:extLst>
          </p:cNvPr>
          <p:cNvSpPr/>
          <p:nvPr/>
        </p:nvSpPr>
        <p:spPr>
          <a:xfrm>
            <a:off x="2255013" y="792364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sp>
      <p:grpSp>
        <p:nvGrpSpPr>
          <p:cNvPr id="13" name="Group 13">
            <a:extLst>
              <a:ext uri="{FF2B5EF4-FFF2-40B4-BE49-F238E27FC236}">
                <a16:creationId xmlns:a16="http://schemas.microsoft.com/office/drawing/2014/main" id="{CA5D11B6-B938-A6E5-0077-B50EE2906F89}"/>
              </a:ext>
            </a:extLst>
          </p:cNvPr>
          <p:cNvGrpSpPr/>
          <p:nvPr/>
        </p:nvGrpSpPr>
        <p:grpSpPr>
          <a:xfrm>
            <a:off x="2343797" y="4910765"/>
            <a:ext cx="4113179" cy="3000719"/>
            <a:chOff x="0" y="0"/>
            <a:chExt cx="1279723" cy="1271725"/>
          </a:xfrm>
        </p:grpSpPr>
        <p:sp>
          <p:nvSpPr>
            <p:cNvPr id="14" name="Freeform 14">
              <a:extLst>
                <a:ext uri="{FF2B5EF4-FFF2-40B4-BE49-F238E27FC236}">
                  <a16:creationId xmlns:a16="http://schemas.microsoft.com/office/drawing/2014/main" id="{505F1B4A-9D78-F54C-A9E5-E91B1BA3FB67}"/>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5" name="TextBox 15">
              <a:extLst>
                <a:ext uri="{FF2B5EF4-FFF2-40B4-BE49-F238E27FC236}">
                  <a16:creationId xmlns:a16="http://schemas.microsoft.com/office/drawing/2014/main" id="{555A423D-15C8-601B-BC5C-9F67F7B6782B}"/>
                </a:ext>
              </a:extLst>
            </p:cNvPr>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28" name="TextBox 28">
            <a:extLst>
              <a:ext uri="{FF2B5EF4-FFF2-40B4-BE49-F238E27FC236}">
                <a16:creationId xmlns:a16="http://schemas.microsoft.com/office/drawing/2014/main" id="{5B6604FF-A8B1-C495-2F70-34F3E2ECC976}"/>
              </a:ext>
            </a:extLst>
          </p:cNvPr>
          <p:cNvSpPr txBox="1"/>
          <p:nvPr/>
        </p:nvSpPr>
        <p:spPr>
          <a:xfrm>
            <a:off x="2343797" y="1155414"/>
            <a:ext cx="13617940" cy="1533433"/>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MODULES</a:t>
            </a:r>
          </a:p>
        </p:txBody>
      </p:sp>
      <p:sp>
        <p:nvSpPr>
          <p:cNvPr id="29" name="TextBox 29">
            <a:extLst>
              <a:ext uri="{FF2B5EF4-FFF2-40B4-BE49-F238E27FC236}">
                <a16:creationId xmlns:a16="http://schemas.microsoft.com/office/drawing/2014/main" id="{A68D2942-A93C-0F47-299E-73515A5F2F74}"/>
              </a:ext>
            </a:extLst>
          </p:cNvPr>
          <p:cNvSpPr txBox="1"/>
          <p:nvPr/>
        </p:nvSpPr>
        <p:spPr>
          <a:xfrm>
            <a:off x="2574589" y="5624704"/>
            <a:ext cx="3542623" cy="1354217"/>
          </a:xfrm>
          <a:prstGeom prst="rect">
            <a:avLst/>
          </a:prstGeom>
        </p:spPr>
        <p:txBody>
          <a:bodyPr lIns="0" tIns="0" rIns="0" bIns="0" rtlCol="0" anchor="t">
            <a:spAutoFit/>
          </a:bodyPr>
          <a:lstStyle/>
          <a:p>
            <a:pPr marL="0" indent="0" algn="ctr">
              <a:buNone/>
            </a:pPr>
            <a:r>
              <a:rPr lang="en-US" sz="2200" dirty="0">
                <a:solidFill>
                  <a:schemeClr val="bg1"/>
                </a:solidFill>
                <a:latin typeface="DM Sans" pitchFamily="2" charset="0"/>
              </a:rPr>
              <a:t>Implements a user-friendly and intuitive web interface accessible through standard browsers.</a:t>
            </a:r>
          </a:p>
        </p:txBody>
      </p:sp>
      <p:sp>
        <p:nvSpPr>
          <p:cNvPr id="35" name="TextBox 34">
            <a:extLst>
              <a:ext uri="{FF2B5EF4-FFF2-40B4-BE49-F238E27FC236}">
                <a16:creationId xmlns:a16="http://schemas.microsoft.com/office/drawing/2014/main" id="{ADA76119-6154-4C71-6C90-1026045C85D0}"/>
              </a:ext>
            </a:extLst>
          </p:cNvPr>
          <p:cNvSpPr txBox="1"/>
          <p:nvPr/>
        </p:nvSpPr>
        <p:spPr>
          <a:xfrm>
            <a:off x="2274468" y="3695700"/>
            <a:ext cx="5070619" cy="523220"/>
          </a:xfrm>
          <a:prstGeom prst="rect">
            <a:avLst/>
          </a:prstGeom>
          <a:noFill/>
        </p:spPr>
        <p:txBody>
          <a:bodyPr wrap="none" rtlCol="0">
            <a:spAutoFit/>
          </a:bodyPr>
          <a:lstStyle/>
          <a:p>
            <a:r>
              <a:rPr lang="en-US" sz="2800" b="1" dirty="0">
                <a:latin typeface="DM Sans" pitchFamily="2" charset="0"/>
              </a:rPr>
              <a:t>4. USER INTERFACE MODULE</a:t>
            </a:r>
            <a:endParaRPr lang="en-IN" sz="2800" b="1" dirty="0">
              <a:latin typeface="DM Sans" pitchFamily="2" charset="0"/>
            </a:endParaRPr>
          </a:p>
        </p:txBody>
      </p:sp>
      <p:grpSp>
        <p:nvGrpSpPr>
          <p:cNvPr id="40" name="Group 39">
            <a:extLst>
              <a:ext uri="{FF2B5EF4-FFF2-40B4-BE49-F238E27FC236}">
                <a16:creationId xmlns:a16="http://schemas.microsoft.com/office/drawing/2014/main" id="{FC050A5B-329E-84F0-873E-43A168C06EBD}"/>
              </a:ext>
            </a:extLst>
          </p:cNvPr>
          <p:cNvGrpSpPr/>
          <p:nvPr/>
        </p:nvGrpSpPr>
        <p:grpSpPr>
          <a:xfrm>
            <a:off x="7087410" y="4910765"/>
            <a:ext cx="4113179" cy="3000627"/>
            <a:chOff x="2441711" y="4830512"/>
            <a:chExt cx="4113179" cy="3236508"/>
          </a:xfrm>
        </p:grpSpPr>
        <p:grpSp>
          <p:nvGrpSpPr>
            <p:cNvPr id="36" name="Group 13">
              <a:extLst>
                <a:ext uri="{FF2B5EF4-FFF2-40B4-BE49-F238E27FC236}">
                  <a16:creationId xmlns:a16="http://schemas.microsoft.com/office/drawing/2014/main" id="{66AF5B07-ECEA-6579-6BBC-888AF856F8D9}"/>
                </a:ext>
              </a:extLst>
            </p:cNvPr>
            <p:cNvGrpSpPr/>
            <p:nvPr/>
          </p:nvGrpSpPr>
          <p:grpSpPr>
            <a:xfrm>
              <a:off x="2441711" y="4830512"/>
              <a:ext cx="4113179" cy="3236508"/>
              <a:chOff x="0" y="0"/>
              <a:chExt cx="1279723" cy="1271725"/>
            </a:xfrm>
          </p:grpSpPr>
          <p:sp>
            <p:nvSpPr>
              <p:cNvPr id="37" name="Freeform 14">
                <a:extLst>
                  <a:ext uri="{FF2B5EF4-FFF2-40B4-BE49-F238E27FC236}">
                    <a16:creationId xmlns:a16="http://schemas.microsoft.com/office/drawing/2014/main" id="{449234E7-FC1E-0514-BDAE-E0B27859096F}"/>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38" name="TextBox 15">
                <a:extLst>
                  <a:ext uri="{FF2B5EF4-FFF2-40B4-BE49-F238E27FC236}">
                    <a16:creationId xmlns:a16="http://schemas.microsoft.com/office/drawing/2014/main" id="{5DF79FCB-2DEB-8F80-67A6-1839D9B0CE4D}"/>
                  </a:ext>
                </a:extLst>
              </p:cNvPr>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39" name="TextBox 29">
              <a:extLst>
                <a:ext uri="{FF2B5EF4-FFF2-40B4-BE49-F238E27FC236}">
                  <a16:creationId xmlns:a16="http://schemas.microsoft.com/office/drawing/2014/main" id="{413E1AAF-57AB-D4D6-52EC-CE861894D461}"/>
                </a:ext>
              </a:extLst>
            </p:cNvPr>
            <p:cNvSpPr txBox="1"/>
            <p:nvPr/>
          </p:nvSpPr>
          <p:spPr>
            <a:xfrm>
              <a:off x="2726988" y="5600574"/>
              <a:ext cx="3542623" cy="1825841"/>
            </a:xfrm>
            <a:prstGeom prst="rect">
              <a:avLst/>
            </a:prstGeom>
          </p:spPr>
          <p:txBody>
            <a:bodyPr lIns="0" tIns="0" rIns="0" bIns="0" rtlCol="0" anchor="t">
              <a:spAutoFit/>
            </a:bodyPr>
            <a:lstStyle/>
            <a:p>
              <a:pPr marL="0" indent="0" algn="ctr">
                <a:buNone/>
              </a:pPr>
              <a:r>
                <a:rPr lang="en-US" sz="2200" dirty="0">
                  <a:solidFill>
                    <a:schemeClr val="bg1"/>
                  </a:solidFill>
                  <a:latin typeface="DM Sans" pitchFamily="2" charset="0"/>
                </a:rPr>
                <a:t>Provides clear navigation, informative visualizations, and interactive elements for seamless user experience.</a:t>
              </a:r>
            </a:p>
          </p:txBody>
        </p:sp>
      </p:grpSp>
      <p:grpSp>
        <p:nvGrpSpPr>
          <p:cNvPr id="45" name="Group 44">
            <a:extLst>
              <a:ext uri="{FF2B5EF4-FFF2-40B4-BE49-F238E27FC236}">
                <a16:creationId xmlns:a16="http://schemas.microsoft.com/office/drawing/2014/main" id="{92787570-FCFC-8F67-B6EC-FC755CD939CD}"/>
              </a:ext>
            </a:extLst>
          </p:cNvPr>
          <p:cNvGrpSpPr/>
          <p:nvPr/>
        </p:nvGrpSpPr>
        <p:grpSpPr>
          <a:xfrm>
            <a:off x="11848558" y="4910765"/>
            <a:ext cx="4113179" cy="3012880"/>
            <a:chOff x="2441711" y="4830512"/>
            <a:chExt cx="4113179" cy="3236508"/>
          </a:xfrm>
        </p:grpSpPr>
        <p:grpSp>
          <p:nvGrpSpPr>
            <p:cNvPr id="46" name="Group 13">
              <a:extLst>
                <a:ext uri="{FF2B5EF4-FFF2-40B4-BE49-F238E27FC236}">
                  <a16:creationId xmlns:a16="http://schemas.microsoft.com/office/drawing/2014/main" id="{C32F77C8-BE51-D263-1062-BB8A59099749}"/>
                </a:ext>
              </a:extLst>
            </p:cNvPr>
            <p:cNvGrpSpPr/>
            <p:nvPr/>
          </p:nvGrpSpPr>
          <p:grpSpPr>
            <a:xfrm>
              <a:off x="2441711" y="4830512"/>
              <a:ext cx="4113179" cy="3236508"/>
              <a:chOff x="0" y="0"/>
              <a:chExt cx="1279723" cy="1271725"/>
            </a:xfrm>
          </p:grpSpPr>
          <p:sp>
            <p:nvSpPr>
              <p:cNvPr id="48" name="Freeform 14">
                <a:extLst>
                  <a:ext uri="{FF2B5EF4-FFF2-40B4-BE49-F238E27FC236}">
                    <a16:creationId xmlns:a16="http://schemas.microsoft.com/office/drawing/2014/main" id="{E6FDFC66-A42F-2460-F304-A656A6780A1E}"/>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49" name="TextBox 15">
                <a:extLst>
                  <a:ext uri="{FF2B5EF4-FFF2-40B4-BE49-F238E27FC236}">
                    <a16:creationId xmlns:a16="http://schemas.microsoft.com/office/drawing/2014/main" id="{73CB98DB-0D0D-89FB-A79B-140DFDFE85D6}"/>
                  </a:ext>
                </a:extLst>
              </p:cNvPr>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47" name="TextBox 29">
              <a:extLst>
                <a:ext uri="{FF2B5EF4-FFF2-40B4-BE49-F238E27FC236}">
                  <a16:creationId xmlns:a16="http://schemas.microsoft.com/office/drawing/2014/main" id="{C25A08B1-774D-117B-0196-8007F38952C9}"/>
                </a:ext>
              </a:extLst>
            </p:cNvPr>
            <p:cNvSpPr txBox="1"/>
            <p:nvPr/>
          </p:nvSpPr>
          <p:spPr>
            <a:xfrm>
              <a:off x="2677166" y="5597442"/>
              <a:ext cx="3542623" cy="1454732"/>
            </a:xfrm>
            <a:prstGeom prst="rect">
              <a:avLst/>
            </a:prstGeom>
          </p:spPr>
          <p:txBody>
            <a:bodyPr lIns="0" tIns="0" rIns="0" bIns="0" rtlCol="0" anchor="t">
              <a:spAutoFit/>
            </a:bodyPr>
            <a:lstStyle/>
            <a:p>
              <a:pPr marL="0" indent="0" algn="ctr">
                <a:buNone/>
              </a:pPr>
              <a:r>
                <a:rPr lang="en-US" sz="2200" dirty="0">
                  <a:solidFill>
                    <a:schemeClr val="bg1"/>
                  </a:solidFill>
                  <a:latin typeface="DM Sans" pitchFamily="2" charset="0"/>
                </a:rPr>
                <a:t>Supports personalization of charts, predictions, and news feeds based on user preferences. </a:t>
              </a:r>
            </a:p>
          </p:txBody>
        </p:sp>
      </p:grpSp>
    </p:spTree>
    <p:extLst>
      <p:ext uri="{BB962C8B-B14F-4D97-AF65-F5344CB8AC3E}">
        <p14:creationId xmlns:p14="http://schemas.microsoft.com/office/powerpoint/2010/main" val="417622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36804-1FDB-D070-BD8A-03F4125D91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C113723-C819-CE22-B657-29B831DFBAA9}"/>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D933002B-EE03-EB0C-70AE-2097E72A8CBB}"/>
              </a:ext>
            </a:extLst>
          </p:cNvPr>
          <p:cNvSpPr/>
          <p:nvPr/>
        </p:nvSpPr>
        <p:spPr>
          <a:xfrm rot="257863">
            <a:off x="-571305" y="6150994"/>
            <a:ext cx="21273218" cy="9128145"/>
          </a:xfrm>
          <a:custGeom>
            <a:avLst/>
            <a:gdLst/>
            <a:ahLst/>
            <a:cxnLst/>
            <a:rect l="l" t="t" r="r" b="b"/>
            <a:pathLst>
              <a:path w="21273218" h="9128145">
                <a:moveTo>
                  <a:pt x="0" y="0"/>
                </a:moveTo>
                <a:lnTo>
                  <a:pt x="21273219" y="0"/>
                </a:lnTo>
                <a:lnTo>
                  <a:pt x="21273219"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73D75DD5-F2BB-2BBB-876B-9B4B227E277D}"/>
              </a:ext>
            </a:extLst>
          </p:cNvPr>
          <p:cNvSpPr/>
          <p:nvPr/>
        </p:nvSpPr>
        <p:spPr>
          <a:xfrm>
            <a:off x="11833715" y="792364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sp>
      <p:sp>
        <p:nvSpPr>
          <p:cNvPr id="8" name="Freeform 8">
            <a:extLst>
              <a:ext uri="{FF2B5EF4-FFF2-40B4-BE49-F238E27FC236}">
                <a16:creationId xmlns:a16="http://schemas.microsoft.com/office/drawing/2014/main" id="{85453A84-815C-329C-37D1-614BACD4256B}"/>
              </a:ext>
            </a:extLst>
          </p:cNvPr>
          <p:cNvSpPr/>
          <p:nvPr/>
        </p:nvSpPr>
        <p:spPr>
          <a:xfrm>
            <a:off x="7088756" y="7911392"/>
            <a:ext cx="4128022" cy="43716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5"/>
            <a:stretch>
              <a:fillRect t="-86495"/>
            </a:stretch>
          </a:blipFill>
        </p:spPr>
      </p:sp>
      <p:sp>
        <p:nvSpPr>
          <p:cNvPr id="12" name="Freeform 12">
            <a:extLst>
              <a:ext uri="{FF2B5EF4-FFF2-40B4-BE49-F238E27FC236}">
                <a16:creationId xmlns:a16="http://schemas.microsoft.com/office/drawing/2014/main" id="{79CA5A28-0916-1A51-C9B8-CAB4A09C98C6}"/>
              </a:ext>
            </a:extLst>
          </p:cNvPr>
          <p:cNvSpPr/>
          <p:nvPr/>
        </p:nvSpPr>
        <p:spPr>
          <a:xfrm>
            <a:off x="2255013" y="792364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sp>
      <p:grpSp>
        <p:nvGrpSpPr>
          <p:cNvPr id="13" name="Group 13">
            <a:extLst>
              <a:ext uri="{FF2B5EF4-FFF2-40B4-BE49-F238E27FC236}">
                <a16:creationId xmlns:a16="http://schemas.microsoft.com/office/drawing/2014/main" id="{78A3F2A3-5161-87A5-6438-26E79C9D2762}"/>
              </a:ext>
            </a:extLst>
          </p:cNvPr>
          <p:cNvGrpSpPr/>
          <p:nvPr/>
        </p:nvGrpSpPr>
        <p:grpSpPr>
          <a:xfrm>
            <a:off x="2343797" y="4910765"/>
            <a:ext cx="4113179" cy="3000719"/>
            <a:chOff x="0" y="0"/>
            <a:chExt cx="1279723" cy="1271725"/>
          </a:xfrm>
        </p:grpSpPr>
        <p:sp>
          <p:nvSpPr>
            <p:cNvPr id="14" name="Freeform 14">
              <a:extLst>
                <a:ext uri="{FF2B5EF4-FFF2-40B4-BE49-F238E27FC236}">
                  <a16:creationId xmlns:a16="http://schemas.microsoft.com/office/drawing/2014/main" id="{1A8FDD99-D0DF-EF03-9714-10908D546DCA}"/>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5" name="TextBox 15">
              <a:extLst>
                <a:ext uri="{FF2B5EF4-FFF2-40B4-BE49-F238E27FC236}">
                  <a16:creationId xmlns:a16="http://schemas.microsoft.com/office/drawing/2014/main" id="{168FE915-C908-B97C-08AA-9F523E05974A}"/>
                </a:ext>
              </a:extLst>
            </p:cNvPr>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28" name="TextBox 28">
            <a:extLst>
              <a:ext uri="{FF2B5EF4-FFF2-40B4-BE49-F238E27FC236}">
                <a16:creationId xmlns:a16="http://schemas.microsoft.com/office/drawing/2014/main" id="{61D57D23-CD40-1A42-FA9F-2C48CCDE8AEA}"/>
              </a:ext>
            </a:extLst>
          </p:cNvPr>
          <p:cNvSpPr txBox="1"/>
          <p:nvPr/>
        </p:nvSpPr>
        <p:spPr>
          <a:xfrm>
            <a:off x="2343797" y="1155414"/>
            <a:ext cx="13617940" cy="1533433"/>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MODULES</a:t>
            </a:r>
          </a:p>
        </p:txBody>
      </p:sp>
      <p:sp>
        <p:nvSpPr>
          <p:cNvPr id="29" name="TextBox 29">
            <a:extLst>
              <a:ext uri="{FF2B5EF4-FFF2-40B4-BE49-F238E27FC236}">
                <a16:creationId xmlns:a16="http://schemas.microsoft.com/office/drawing/2014/main" id="{78CED9D9-41DC-94E0-538A-4324F31BA981}"/>
              </a:ext>
            </a:extLst>
          </p:cNvPr>
          <p:cNvSpPr txBox="1"/>
          <p:nvPr/>
        </p:nvSpPr>
        <p:spPr>
          <a:xfrm>
            <a:off x="2574589" y="5624704"/>
            <a:ext cx="3542623" cy="1354217"/>
          </a:xfrm>
          <a:prstGeom prst="rect">
            <a:avLst/>
          </a:prstGeom>
        </p:spPr>
        <p:txBody>
          <a:bodyPr lIns="0" tIns="0" rIns="0" bIns="0" rtlCol="0" anchor="t">
            <a:spAutoFit/>
          </a:bodyPr>
          <a:lstStyle/>
          <a:p>
            <a:pPr marL="0" indent="0" algn="ctr">
              <a:buNone/>
            </a:pPr>
            <a:r>
              <a:rPr lang="en-US" sz="2200" dirty="0">
                <a:solidFill>
                  <a:schemeClr val="bg1"/>
                </a:solidFill>
                <a:latin typeface="DM Sans" pitchFamily="2" charset="0"/>
              </a:rPr>
              <a:t>Applies various ML techniques like LSTM prediction to predict future closing prices.</a:t>
            </a:r>
          </a:p>
        </p:txBody>
      </p:sp>
      <p:sp>
        <p:nvSpPr>
          <p:cNvPr id="35" name="TextBox 34">
            <a:extLst>
              <a:ext uri="{FF2B5EF4-FFF2-40B4-BE49-F238E27FC236}">
                <a16:creationId xmlns:a16="http://schemas.microsoft.com/office/drawing/2014/main" id="{64012620-B44D-3C66-F5CF-7E09E6FBAA34}"/>
              </a:ext>
            </a:extLst>
          </p:cNvPr>
          <p:cNvSpPr txBox="1"/>
          <p:nvPr/>
        </p:nvSpPr>
        <p:spPr>
          <a:xfrm>
            <a:off x="2274468" y="3695700"/>
            <a:ext cx="5375189" cy="523220"/>
          </a:xfrm>
          <a:prstGeom prst="rect">
            <a:avLst/>
          </a:prstGeom>
          <a:noFill/>
        </p:spPr>
        <p:txBody>
          <a:bodyPr wrap="none" rtlCol="0">
            <a:spAutoFit/>
          </a:bodyPr>
          <a:lstStyle/>
          <a:p>
            <a:r>
              <a:rPr lang="en-US" sz="2800" b="1" dirty="0">
                <a:latin typeface="DM Sans" pitchFamily="2" charset="0"/>
              </a:rPr>
              <a:t>5. PRICE PREDICTION MODULE</a:t>
            </a:r>
            <a:endParaRPr lang="en-IN" sz="2800" b="1" dirty="0">
              <a:latin typeface="DM Sans" pitchFamily="2" charset="0"/>
            </a:endParaRPr>
          </a:p>
        </p:txBody>
      </p:sp>
      <p:grpSp>
        <p:nvGrpSpPr>
          <p:cNvPr id="40" name="Group 39">
            <a:extLst>
              <a:ext uri="{FF2B5EF4-FFF2-40B4-BE49-F238E27FC236}">
                <a16:creationId xmlns:a16="http://schemas.microsoft.com/office/drawing/2014/main" id="{B84D806B-56F3-E35B-76F6-E4EA0CB6446E}"/>
              </a:ext>
            </a:extLst>
          </p:cNvPr>
          <p:cNvGrpSpPr/>
          <p:nvPr/>
        </p:nvGrpSpPr>
        <p:grpSpPr>
          <a:xfrm>
            <a:off x="7087410" y="4910765"/>
            <a:ext cx="4113179" cy="3000627"/>
            <a:chOff x="2441711" y="4830512"/>
            <a:chExt cx="4113179" cy="3236508"/>
          </a:xfrm>
        </p:grpSpPr>
        <p:grpSp>
          <p:nvGrpSpPr>
            <p:cNvPr id="36" name="Group 13">
              <a:extLst>
                <a:ext uri="{FF2B5EF4-FFF2-40B4-BE49-F238E27FC236}">
                  <a16:creationId xmlns:a16="http://schemas.microsoft.com/office/drawing/2014/main" id="{C44052EC-9123-A73B-AF34-CB4D3F30340E}"/>
                </a:ext>
              </a:extLst>
            </p:cNvPr>
            <p:cNvGrpSpPr/>
            <p:nvPr/>
          </p:nvGrpSpPr>
          <p:grpSpPr>
            <a:xfrm>
              <a:off x="2441711" y="4830512"/>
              <a:ext cx="4113179" cy="3236508"/>
              <a:chOff x="0" y="0"/>
              <a:chExt cx="1279723" cy="1271725"/>
            </a:xfrm>
          </p:grpSpPr>
          <p:sp>
            <p:nvSpPr>
              <p:cNvPr id="37" name="Freeform 14">
                <a:extLst>
                  <a:ext uri="{FF2B5EF4-FFF2-40B4-BE49-F238E27FC236}">
                    <a16:creationId xmlns:a16="http://schemas.microsoft.com/office/drawing/2014/main" id="{B935E9CF-1406-D6F4-F2D0-9C866C6964E2}"/>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38" name="TextBox 15">
                <a:extLst>
                  <a:ext uri="{FF2B5EF4-FFF2-40B4-BE49-F238E27FC236}">
                    <a16:creationId xmlns:a16="http://schemas.microsoft.com/office/drawing/2014/main" id="{AF9BE17D-488F-114D-9D6B-92C9CBD3E7F8}"/>
                  </a:ext>
                </a:extLst>
              </p:cNvPr>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39" name="TextBox 29">
              <a:extLst>
                <a:ext uri="{FF2B5EF4-FFF2-40B4-BE49-F238E27FC236}">
                  <a16:creationId xmlns:a16="http://schemas.microsoft.com/office/drawing/2014/main" id="{DAA2C833-E509-E7CB-F649-4A615C15C46A}"/>
                </a:ext>
              </a:extLst>
            </p:cNvPr>
            <p:cNvSpPr txBox="1"/>
            <p:nvPr/>
          </p:nvSpPr>
          <p:spPr>
            <a:xfrm>
              <a:off x="2726988" y="5600574"/>
              <a:ext cx="3542623" cy="1095505"/>
            </a:xfrm>
            <a:prstGeom prst="rect">
              <a:avLst/>
            </a:prstGeom>
          </p:spPr>
          <p:txBody>
            <a:bodyPr lIns="0" tIns="0" rIns="0" bIns="0" rtlCol="0" anchor="t">
              <a:spAutoFit/>
            </a:bodyPr>
            <a:lstStyle/>
            <a:p>
              <a:pPr marL="0" indent="0" algn="ctr">
                <a:buNone/>
              </a:pPr>
              <a:r>
                <a:rPr lang="en-US" sz="2200" dirty="0">
                  <a:solidFill>
                    <a:schemeClr val="bg1"/>
                  </a:solidFill>
                  <a:latin typeface="DM Sans" pitchFamily="2" charset="0"/>
                </a:rPr>
                <a:t>Provides with predictions for up to next two months’ time frame.</a:t>
              </a:r>
            </a:p>
          </p:txBody>
        </p:sp>
      </p:grpSp>
      <p:grpSp>
        <p:nvGrpSpPr>
          <p:cNvPr id="45" name="Group 44">
            <a:extLst>
              <a:ext uri="{FF2B5EF4-FFF2-40B4-BE49-F238E27FC236}">
                <a16:creationId xmlns:a16="http://schemas.microsoft.com/office/drawing/2014/main" id="{F49D41A3-9C08-F50E-A5F2-AA51A525DC6B}"/>
              </a:ext>
            </a:extLst>
          </p:cNvPr>
          <p:cNvGrpSpPr/>
          <p:nvPr/>
        </p:nvGrpSpPr>
        <p:grpSpPr>
          <a:xfrm>
            <a:off x="11848558" y="4910765"/>
            <a:ext cx="4113179" cy="3012880"/>
            <a:chOff x="2441711" y="4830512"/>
            <a:chExt cx="4113179" cy="3236508"/>
          </a:xfrm>
        </p:grpSpPr>
        <p:grpSp>
          <p:nvGrpSpPr>
            <p:cNvPr id="46" name="Group 13">
              <a:extLst>
                <a:ext uri="{FF2B5EF4-FFF2-40B4-BE49-F238E27FC236}">
                  <a16:creationId xmlns:a16="http://schemas.microsoft.com/office/drawing/2014/main" id="{285F459B-E820-05E9-5247-8965A329E2D0}"/>
                </a:ext>
              </a:extLst>
            </p:cNvPr>
            <p:cNvGrpSpPr/>
            <p:nvPr/>
          </p:nvGrpSpPr>
          <p:grpSpPr>
            <a:xfrm>
              <a:off x="2441711" y="4830512"/>
              <a:ext cx="4113179" cy="3236508"/>
              <a:chOff x="0" y="0"/>
              <a:chExt cx="1279723" cy="1271725"/>
            </a:xfrm>
          </p:grpSpPr>
          <p:sp>
            <p:nvSpPr>
              <p:cNvPr id="48" name="Freeform 14">
                <a:extLst>
                  <a:ext uri="{FF2B5EF4-FFF2-40B4-BE49-F238E27FC236}">
                    <a16:creationId xmlns:a16="http://schemas.microsoft.com/office/drawing/2014/main" id="{501DBE35-BEE0-E740-CE8E-F55CFA3648F2}"/>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49" name="TextBox 15">
                <a:extLst>
                  <a:ext uri="{FF2B5EF4-FFF2-40B4-BE49-F238E27FC236}">
                    <a16:creationId xmlns:a16="http://schemas.microsoft.com/office/drawing/2014/main" id="{50471260-C19C-9174-552D-5FA4C806A09A}"/>
                  </a:ext>
                </a:extLst>
              </p:cNvPr>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47" name="TextBox 29">
              <a:extLst>
                <a:ext uri="{FF2B5EF4-FFF2-40B4-BE49-F238E27FC236}">
                  <a16:creationId xmlns:a16="http://schemas.microsoft.com/office/drawing/2014/main" id="{1B460E20-696E-85F3-0215-61E345035E4D}"/>
                </a:ext>
              </a:extLst>
            </p:cNvPr>
            <p:cNvSpPr txBox="1"/>
            <p:nvPr/>
          </p:nvSpPr>
          <p:spPr>
            <a:xfrm>
              <a:off x="2677166" y="5597442"/>
              <a:ext cx="3542623" cy="1091050"/>
            </a:xfrm>
            <a:prstGeom prst="rect">
              <a:avLst/>
            </a:prstGeom>
          </p:spPr>
          <p:txBody>
            <a:bodyPr lIns="0" tIns="0" rIns="0" bIns="0" rtlCol="0" anchor="t">
              <a:spAutoFit/>
            </a:bodyPr>
            <a:lstStyle/>
            <a:p>
              <a:pPr marL="0" indent="0" algn="ctr">
                <a:buNone/>
              </a:pPr>
              <a:r>
                <a:rPr lang="en-US" sz="2200" dirty="0">
                  <a:solidFill>
                    <a:schemeClr val="bg1"/>
                  </a:solidFill>
                  <a:latin typeface="DM Sans" pitchFamily="2" charset="0"/>
                </a:rPr>
                <a:t>Identifies zones of interest like High Volatility, High Volume etc.</a:t>
              </a:r>
            </a:p>
          </p:txBody>
        </p:sp>
      </p:grpSp>
    </p:spTree>
    <p:extLst>
      <p:ext uri="{BB962C8B-B14F-4D97-AF65-F5344CB8AC3E}">
        <p14:creationId xmlns:p14="http://schemas.microsoft.com/office/powerpoint/2010/main" val="16599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E95EC-1EDA-575B-2875-7430B356451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31CF2F3-1E5D-C6A4-2071-7ED966948ED6}"/>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892A40AE-5EFF-146A-7246-96DCF877F6D2}"/>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a:extLst>
              <a:ext uri="{FF2B5EF4-FFF2-40B4-BE49-F238E27FC236}">
                <a16:creationId xmlns:a16="http://schemas.microsoft.com/office/drawing/2014/main" id="{68F3C2DD-559C-07AD-9044-6BC4BE3CF3EE}"/>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a:extLst>
              <a:ext uri="{FF2B5EF4-FFF2-40B4-BE49-F238E27FC236}">
                <a16:creationId xmlns:a16="http://schemas.microsoft.com/office/drawing/2014/main" id="{399F0E22-3D48-53EB-D204-4D5C92CBF2C5}"/>
              </a:ext>
            </a:extLst>
          </p:cNvPr>
          <p:cNvSpPr txBox="1"/>
          <p:nvPr/>
        </p:nvSpPr>
        <p:spPr>
          <a:xfrm>
            <a:off x="1538888" y="422264"/>
            <a:ext cx="11307242" cy="1269578"/>
          </a:xfrm>
          <a:prstGeom prst="rect">
            <a:avLst/>
          </a:prstGeom>
        </p:spPr>
        <p:txBody>
          <a:bodyPr wrap="square" lIns="0" tIns="0" rIns="0" bIns="0" rtlCol="0" anchor="t">
            <a:spAutoFit/>
          </a:bodyPr>
          <a:lstStyle/>
          <a:p>
            <a:pPr marL="0" lvl="0" indent="0">
              <a:lnSpc>
                <a:spcPts val="9903"/>
              </a:lnSpc>
            </a:pPr>
            <a:r>
              <a:rPr lang="en-US" sz="9431" spc="924" dirty="0">
                <a:solidFill>
                  <a:srgbClr val="231F20"/>
                </a:solidFill>
                <a:latin typeface="Oswald Bold"/>
              </a:rPr>
              <a:t>LITERATURE REVIEW</a:t>
            </a:r>
          </a:p>
        </p:txBody>
      </p:sp>
      <p:pic>
        <p:nvPicPr>
          <p:cNvPr id="5" name="Picture 4">
            <a:extLst>
              <a:ext uri="{FF2B5EF4-FFF2-40B4-BE49-F238E27FC236}">
                <a16:creationId xmlns:a16="http://schemas.microsoft.com/office/drawing/2014/main" id="{ED5D349B-E471-8AE1-60C3-9208083C38A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95500" y="1691842"/>
            <a:ext cx="14097000" cy="8483509"/>
          </a:xfrm>
          <a:prstGeom prst="rect">
            <a:avLst/>
          </a:prstGeom>
        </p:spPr>
      </p:pic>
    </p:spTree>
    <p:extLst>
      <p:ext uri="{BB962C8B-B14F-4D97-AF65-F5344CB8AC3E}">
        <p14:creationId xmlns:p14="http://schemas.microsoft.com/office/powerpoint/2010/main" val="2253310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538888" y="876300"/>
            <a:ext cx="7241638" cy="1269578"/>
          </a:xfrm>
          <a:prstGeom prst="rect">
            <a:avLst/>
          </a:prstGeom>
        </p:spPr>
        <p:txBody>
          <a:bodyPr lIns="0" tIns="0" rIns="0" bIns="0" rtlCol="0" anchor="t">
            <a:spAutoFit/>
          </a:bodyPr>
          <a:lstStyle/>
          <a:p>
            <a:pPr marL="0" lvl="0" indent="0">
              <a:lnSpc>
                <a:spcPts val="9903"/>
              </a:lnSpc>
            </a:pPr>
            <a:r>
              <a:rPr lang="en-US" sz="9431" spc="924" dirty="0">
                <a:solidFill>
                  <a:srgbClr val="231F20"/>
                </a:solidFill>
                <a:latin typeface="Oswald Bold"/>
              </a:rPr>
              <a:t>Index Page</a:t>
            </a:r>
          </a:p>
        </p:txBody>
      </p:sp>
      <p:sp>
        <p:nvSpPr>
          <p:cNvPr id="12" name="TextBox 12"/>
          <p:cNvSpPr txBox="1"/>
          <p:nvPr/>
        </p:nvSpPr>
        <p:spPr>
          <a:xfrm>
            <a:off x="1434671" y="3990905"/>
            <a:ext cx="4534686" cy="2853923"/>
          </a:xfrm>
          <a:prstGeom prst="rect">
            <a:avLst/>
          </a:prstGeom>
        </p:spPr>
        <p:txBody>
          <a:bodyPr wrap="square" lIns="0" tIns="0" rIns="0" bIns="0" rtlCol="0" anchor="t">
            <a:spAutoFit/>
          </a:bodyPr>
          <a:lstStyle/>
          <a:p>
            <a:pPr marL="247259" lvl="1">
              <a:lnSpc>
                <a:spcPts val="3160"/>
              </a:lnSpc>
            </a:pPr>
            <a:r>
              <a:rPr lang="en-US" sz="2290" spc="224" dirty="0">
                <a:solidFill>
                  <a:srgbClr val="231F20"/>
                </a:solidFill>
                <a:latin typeface="DM Sans"/>
              </a:rPr>
              <a:t>This is the page where user first lands whenever he/she opens the site. This page provides the general overview. User needs to log-in/sign-up for using the tools.</a:t>
            </a:r>
          </a:p>
        </p:txBody>
      </p:sp>
      <p:pic>
        <p:nvPicPr>
          <p:cNvPr id="5" name="Picture 4">
            <a:extLst>
              <a:ext uri="{FF2B5EF4-FFF2-40B4-BE49-F238E27FC236}">
                <a16:creationId xmlns:a16="http://schemas.microsoft.com/office/drawing/2014/main" id="{69A6B45C-C011-4ECB-BE98-626C08659838}"/>
              </a:ext>
            </a:extLst>
          </p:cNvPr>
          <p:cNvPicPr>
            <a:picLocks noChangeAspect="1"/>
          </p:cNvPicPr>
          <p:nvPr/>
        </p:nvPicPr>
        <p:blipFill>
          <a:blip r:embed="rId5"/>
          <a:stretch>
            <a:fillRect/>
          </a:stretch>
        </p:blipFill>
        <p:spPr>
          <a:xfrm>
            <a:off x="7404027" y="2475795"/>
            <a:ext cx="10460703" cy="58841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8EA67-4A6F-BBF1-6599-C33A37372E1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0A516D2-2035-C1C1-B0CB-09F74AB0DC69}"/>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7BF8C335-9145-67C6-2D15-57570FBEA131}"/>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a:extLst>
              <a:ext uri="{FF2B5EF4-FFF2-40B4-BE49-F238E27FC236}">
                <a16:creationId xmlns:a16="http://schemas.microsoft.com/office/drawing/2014/main" id="{A1D1CC4B-679D-7E19-308B-1A7B2DC92039}"/>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a:extLst>
              <a:ext uri="{FF2B5EF4-FFF2-40B4-BE49-F238E27FC236}">
                <a16:creationId xmlns:a16="http://schemas.microsoft.com/office/drawing/2014/main" id="{CBABCD70-097B-E5E9-390C-6EF79A2CD081}"/>
              </a:ext>
            </a:extLst>
          </p:cNvPr>
          <p:cNvSpPr txBox="1"/>
          <p:nvPr/>
        </p:nvSpPr>
        <p:spPr>
          <a:xfrm>
            <a:off x="1538888" y="876300"/>
            <a:ext cx="7241638" cy="1269578"/>
          </a:xfrm>
          <a:prstGeom prst="rect">
            <a:avLst/>
          </a:prstGeom>
        </p:spPr>
        <p:txBody>
          <a:bodyPr lIns="0" tIns="0" rIns="0" bIns="0" rtlCol="0" anchor="t">
            <a:spAutoFit/>
          </a:bodyPr>
          <a:lstStyle/>
          <a:p>
            <a:pPr marL="0" lvl="0" indent="0">
              <a:lnSpc>
                <a:spcPts val="9903"/>
              </a:lnSpc>
            </a:pPr>
            <a:r>
              <a:rPr lang="en-US" sz="9431" spc="924" dirty="0">
                <a:solidFill>
                  <a:srgbClr val="231F20"/>
                </a:solidFill>
                <a:latin typeface="Oswald Bold"/>
              </a:rPr>
              <a:t>Home Page</a:t>
            </a:r>
          </a:p>
        </p:txBody>
      </p:sp>
      <p:sp>
        <p:nvSpPr>
          <p:cNvPr id="12" name="TextBox 12">
            <a:extLst>
              <a:ext uri="{FF2B5EF4-FFF2-40B4-BE49-F238E27FC236}">
                <a16:creationId xmlns:a16="http://schemas.microsoft.com/office/drawing/2014/main" id="{95EB83A3-B062-9C2D-C4A8-D61F6F3FB4A3}"/>
              </a:ext>
            </a:extLst>
          </p:cNvPr>
          <p:cNvSpPr txBox="1"/>
          <p:nvPr/>
        </p:nvSpPr>
        <p:spPr>
          <a:xfrm>
            <a:off x="1219200" y="3170168"/>
            <a:ext cx="4534686" cy="4495398"/>
          </a:xfrm>
          <a:prstGeom prst="rect">
            <a:avLst/>
          </a:prstGeom>
        </p:spPr>
        <p:txBody>
          <a:bodyPr wrap="square" lIns="0" tIns="0" rIns="0" bIns="0" rtlCol="0" anchor="t">
            <a:spAutoFit/>
          </a:bodyPr>
          <a:lstStyle/>
          <a:p>
            <a:pPr marL="247259" lvl="1">
              <a:lnSpc>
                <a:spcPts val="3160"/>
              </a:lnSpc>
            </a:pPr>
            <a:r>
              <a:rPr lang="en-US" sz="2290" spc="224" dirty="0">
                <a:solidFill>
                  <a:srgbClr val="231F20"/>
                </a:solidFill>
                <a:latin typeface="DM Sans"/>
              </a:rPr>
              <a:t>This page provides users with general overview of the current market. It contains various indices and stocks of Indian market.</a:t>
            </a:r>
          </a:p>
          <a:p>
            <a:pPr marL="247259" lvl="1">
              <a:lnSpc>
                <a:spcPts val="3160"/>
              </a:lnSpc>
            </a:pPr>
            <a:endParaRPr lang="en-US" sz="2290" spc="224" dirty="0">
              <a:solidFill>
                <a:srgbClr val="231F20"/>
              </a:solidFill>
              <a:latin typeface="DM Sans"/>
            </a:endParaRPr>
          </a:p>
          <a:p>
            <a:pPr marL="247259" lvl="1">
              <a:lnSpc>
                <a:spcPts val="3160"/>
              </a:lnSpc>
            </a:pPr>
            <a:r>
              <a:rPr lang="en-US" sz="2290" spc="224" dirty="0">
                <a:solidFill>
                  <a:srgbClr val="231F20"/>
                </a:solidFill>
                <a:latin typeface="DM Sans"/>
              </a:rPr>
              <a:t>It also contains the graph of any particular stock along with the financial of that particular company.</a:t>
            </a:r>
          </a:p>
        </p:txBody>
      </p:sp>
      <p:pic>
        <p:nvPicPr>
          <p:cNvPr id="5" name="Picture 4">
            <a:extLst>
              <a:ext uri="{FF2B5EF4-FFF2-40B4-BE49-F238E27FC236}">
                <a16:creationId xmlns:a16="http://schemas.microsoft.com/office/drawing/2014/main" id="{5EA3083B-4463-24C8-1DBA-43FC086B9E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04027" y="2475795"/>
            <a:ext cx="10460702" cy="5884145"/>
          </a:xfrm>
          <a:prstGeom prst="rect">
            <a:avLst/>
          </a:prstGeom>
        </p:spPr>
      </p:pic>
    </p:spTree>
    <p:extLst>
      <p:ext uri="{BB962C8B-B14F-4D97-AF65-F5344CB8AC3E}">
        <p14:creationId xmlns:p14="http://schemas.microsoft.com/office/powerpoint/2010/main" val="2099485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64201-741E-CF00-7EC1-6FDD80B6E34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2CA83D4-9C6A-8ED9-4565-B6AD7E52DEFD}"/>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B1BD28FE-06E5-A08A-7BE7-329F3E140599}"/>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a:extLst>
              <a:ext uri="{FF2B5EF4-FFF2-40B4-BE49-F238E27FC236}">
                <a16:creationId xmlns:a16="http://schemas.microsoft.com/office/drawing/2014/main" id="{CAE72C27-31BC-4F9E-CD8A-87339C3C1EA1}"/>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a:extLst>
              <a:ext uri="{FF2B5EF4-FFF2-40B4-BE49-F238E27FC236}">
                <a16:creationId xmlns:a16="http://schemas.microsoft.com/office/drawing/2014/main" id="{3684543D-13AB-87EF-0BB1-451A77D13DF5}"/>
              </a:ext>
            </a:extLst>
          </p:cNvPr>
          <p:cNvSpPr txBox="1"/>
          <p:nvPr/>
        </p:nvSpPr>
        <p:spPr>
          <a:xfrm>
            <a:off x="1538888" y="876300"/>
            <a:ext cx="7241638" cy="1269578"/>
          </a:xfrm>
          <a:prstGeom prst="rect">
            <a:avLst/>
          </a:prstGeom>
        </p:spPr>
        <p:txBody>
          <a:bodyPr lIns="0" tIns="0" rIns="0" bIns="0" rtlCol="0" anchor="t">
            <a:spAutoFit/>
          </a:bodyPr>
          <a:lstStyle/>
          <a:p>
            <a:pPr marL="0" lvl="0" indent="0">
              <a:lnSpc>
                <a:spcPts val="9903"/>
              </a:lnSpc>
            </a:pPr>
            <a:r>
              <a:rPr lang="en-US" sz="9431" spc="924" dirty="0">
                <a:solidFill>
                  <a:srgbClr val="231F20"/>
                </a:solidFill>
                <a:latin typeface="Oswald Bold"/>
              </a:rPr>
              <a:t>Home Page</a:t>
            </a:r>
          </a:p>
        </p:txBody>
      </p:sp>
      <p:sp>
        <p:nvSpPr>
          <p:cNvPr id="12" name="TextBox 12">
            <a:extLst>
              <a:ext uri="{FF2B5EF4-FFF2-40B4-BE49-F238E27FC236}">
                <a16:creationId xmlns:a16="http://schemas.microsoft.com/office/drawing/2014/main" id="{5B5D14C2-4929-F6EE-53E5-B41DD8236872}"/>
              </a:ext>
            </a:extLst>
          </p:cNvPr>
          <p:cNvSpPr txBox="1"/>
          <p:nvPr/>
        </p:nvSpPr>
        <p:spPr>
          <a:xfrm>
            <a:off x="1219200" y="3170168"/>
            <a:ext cx="4534686" cy="4495398"/>
          </a:xfrm>
          <a:prstGeom prst="rect">
            <a:avLst/>
          </a:prstGeom>
        </p:spPr>
        <p:txBody>
          <a:bodyPr wrap="square" lIns="0" tIns="0" rIns="0" bIns="0" rtlCol="0" anchor="t">
            <a:spAutoFit/>
          </a:bodyPr>
          <a:lstStyle/>
          <a:p>
            <a:pPr marL="247259" lvl="1">
              <a:lnSpc>
                <a:spcPts val="3160"/>
              </a:lnSpc>
            </a:pPr>
            <a:r>
              <a:rPr lang="en-US" sz="2290" spc="224" dirty="0">
                <a:solidFill>
                  <a:srgbClr val="231F20"/>
                </a:solidFill>
                <a:latin typeface="DM Sans"/>
              </a:rPr>
              <a:t>This page provides users with general overview of the current market. It contains various indices and stocks of Indian market.</a:t>
            </a:r>
          </a:p>
          <a:p>
            <a:pPr marL="247259" lvl="1">
              <a:lnSpc>
                <a:spcPts val="3160"/>
              </a:lnSpc>
            </a:pPr>
            <a:endParaRPr lang="en-US" sz="2290" spc="224" dirty="0">
              <a:solidFill>
                <a:srgbClr val="231F20"/>
              </a:solidFill>
              <a:latin typeface="DM Sans"/>
            </a:endParaRPr>
          </a:p>
          <a:p>
            <a:pPr marL="247259" lvl="1">
              <a:lnSpc>
                <a:spcPts val="3160"/>
              </a:lnSpc>
            </a:pPr>
            <a:r>
              <a:rPr lang="en-US" sz="2290" spc="224" dirty="0">
                <a:solidFill>
                  <a:srgbClr val="231F20"/>
                </a:solidFill>
                <a:latin typeface="DM Sans"/>
              </a:rPr>
              <a:t>It also contains the graph of any particular stock along with the financial of that particular company.</a:t>
            </a:r>
          </a:p>
        </p:txBody>
      </p:sp>
      <p:pic>
        <p:nvPicPr>
          <p:cNvPr id="5" name="Picture 4">
            <a:extLst>
              <a:ext uri="{FF2B5EF4-FFF2-40B4-BE49-F238E27FC236}">
                <a16:creationId xmlns:a16="http://schemas.microsoft.com/office/drawing/2014/main" id="{ABF0C24A-D5D2-AAC4-AA86-0E2E125C9D2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04027" y="2475795"/>
            <a:ext cx="10460702" cy="5884144"/>
          </a:xfrm>
          <a:prstGeom prst="rect">
            <a:avLst/>
          </a:prstGeom>
        </p:spPr>
      </p:pic>
    </p:spTree>
    <p:extLst>
      <p:ext uri="{BB962C8B-B14F-4D97-AF65-F5344CB8AC3E}">
        <p14:creationId xmlns:p14="http://schemas.microsoft.com/office/powerpoint/2010/main" val="1942466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DE3FF-B49D-BFBE-3B6D-11C13BFEAA7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E4AEDD6-9896-3E59-2135-16234D8B4956}"/>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F84ABD38-0C11-BE35-5181-D63163AACFD5}"/>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a:extLst>
              <a:ext uri="{FF2B5EF4-FFF2-40B4-BE49-F238E27FC236}">
                <a16:creationId xmlns:a16="http://schemas.microsoft.com/office/drawing/2014/main" id="{60247DEF-6A45-FF01-1E4B-C15BB17C0EDE}"/>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a:extLst>
              <a:ext uri="{FF2B5EF4-FFF2-40B4-BE49-F238E27FC236}">
                <a16:creationId xmlns:a16="http://schemas.microsoft.com/office/drawing/2014/main" id="{F4BBA4E5-438B-A181-B7F7-E7969B678485}"/>
              </a:ext>
            </a:extLst>
          </p:cNvPr>
          <p:cNvSpPr txBox="1"/>
          <p:nvPr/>
        </p:nvSpPr>
        <p:spPr>
          <a:xfrm>
            <a:off x="1538888" y="876300"/>
            <a:ext cx="7241638" cy="1269578"/>
          </a:xfrm>
          <a:prstGeom prst="rect">
            <a:avLst/>
          </a:prstGeom>
        </p:spPr>
        <p:txBody>
          <a:bodyPr lIns="0" tIns="0" rIns="0" bIns="0" rtlCol="0" anchor="t">
            <a:spAutoFit/>
          </a:bodyPr>
          <a:lstStyle/>
          <a:p>
            <a:pPr marL="0" lvl="0" indent="0">
              <a:lnSpc>
                <a:spcPts val="9903"/>
              </a:lnSpc>
            </a:pPr>
            <a:r>
              <a:rPr lang="en-US" sz="9431" spc="924" dirty="0">
                <a:solidFill>
                  <a:srgbClr val="231F20"/>
                </a:solidFill>
                <a:latin typeface="Oswald Bold"/>
              </a:rPr>
              <a:t>Home Page</a:t>
            </a:r>
          </a:p>
        </p:txBody>
      </p:sp>
      <p:sp>
        <p:nvSpPr>
          <p:cNvPr id="12" name="TextBox 12">
            <a:extLst>
              <a:ext uri="{FF2B5EF4-FFF2-40B4-BE49-F238E27FC236}">
                <a16:creationId xmlns:a16="http://schemas.microsoft.com/office/drawing/2014/main" id="{642CFB60-07B5-85C8-EC9E-FFB4F0286729}"/>
              </a:ext>
            </a:extLst>
          </p:cNvPr>
          <p:cNvSpPr txBox="1"/>
          <p:nvPr/>
        </p:nvSpPr>
        <p:spPr>
          <a:xfrm>
            <a:off x="1219200" y="3170168"/>
            <a:ext cx="4534686" cy="4495398"/>
          </a:xfrm>
          <a:prstGeom prst="rect">
            <a:avLst/>
          </a:prstGeom>
        </p:spPr>
        <p:txBody>
          <a:bodyPr wrap="square" lIns="0" tIns="0" rIns="0" bIns="0" rtlCol="0" anchor="t">
            <a:spAutoFit/>
          </a:bodyPr>
          <a:lstStyle/>
          <a:p>
            <a:pPr marL="247259" lvl="1">
              <a:lnSpc>
                <a:spcPts val="3160"/>
              </a:lnSpc>
            </a:pPr>
            <a:r>
              <a:rPr lang="en-US" sz="2290" spc="224" dirty="0">
                <a:solidFill>
                  <a:srgbClr val="231F20"/>
                </a:solidFill>
                <a:latin typeface="DM Sans"/>
              </a:rPr>
              <a:t>This page provides users with general overview of the current market. It contains various indices and stocks of Indian market.</a:t>
            </a:r>
          </a:p>
          <a:p>
            <a:pPr marL="247259" lvl="1">
              <a:lnSpc>
                <a:spcPts val="3160"/>
              </a:lnSpc>
            </a:pPr>
            <a:endParaRPr lang="en-US" sz="2290" spc="224" dirty="0">
              <a:solidFill>
                <a:srgbClr val="231F20"/>
              </a:solidFill>
              <a:latin typeface="DM Sans"/>
            </a:endParaRPr>
          </a:p>
          <a:p>
            <a:pPr marL="247259" lvl="1">
              <a:lnSpc>
                <a:spcPts val="3160"/>
              </a:lnSpc>
            </a:pPr>
            <a:r>
              <a:rPr lang="en-US" sz="2290" spc="224" dirty="0">
                <a:solidFill>
                  <a:srgbClr val="231F20"/>
                </a:solidFill>
                <a:latin typeface="DM Sans"/>
              </a:rPr>
              <a:t>It also contains the graph of any particular stock along with the financial of that particular company.</a:t>
            </a:r>
          </a:p>
        </p:txBody>
      </p:sp>
      <p:pic>
        <p:nvPicPr>
          <p:cNvPr id="5" name="Picture 4">
            <a:extLst>
              <a:ext uri="{FF2B5EF4-FFF2-40B4-BE49-F238E27FC236}">
                <a16:creationId xmlns:a16="http://schemas.microsoft.com/office/drawing/2014/main" id="{7222DCA7-61FE-9B37-A4B0-B98D2C8D630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04028" y="2475795"/>
            <a:ext cx="10460700" cy="5884144"/>
          </a:xfrm>
          <a:prstGeom prst="rect">
            <a:avLst/>
          </a:prstGeom>
        </p:spPr>
      </p:pic>
    </p:spTree>
    <p:extLst>
      <p:ext uri="{BB962C8B-B14F-4D97-AF65-F5344CB8AC3E}">
        <p14:creationId xmlns:p14="http://schemas.microsoft.com/office/powerpoint/2010/main" val="1564882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70DBF-FC08-A9DA-2678-C8EF9335802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FE4BD91-1EC0-8227-E263-80165400F156}"/>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7C8F5FA9-A5EC-6699-3EF5-1252B56ADF95}"/>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a:extLst>
              <a:ext uri="{FF2B5EF4-FFF2-40B4-BE49-F238E27FC236}">
                <a16:creationId xmlns:a16="http://schemas.microsoft.com/office/drawing/2014/main" id="{0899962D-1D94-0249-99E2-5169F78B2062}"/>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a:extLst>
              <a:ext uri="{FF2B5EF4-FFF2-40B4-BE49-F238E27FC236}">
                <a16:creationId xmlns:a16="http://schemas.microsoft.com/office/drawing/2014/main" id="{CA7EFC93-139F-E1E5-6A23-3E0F3599352B}"/>
              </a:ext>
            </a:extLst>
          </p:cNvPr>
          <p:cNvSpPr txBox="1"/>
          <p:nvPr/>
        </p:nvSpPr>
        <p:spPr>
          <a:xfrm>
            <a:off x="1538887" y="876300"/>
            <a:ext cx="9445349" cy="1269578"/>
          </a:xfrm>
          <a:prstGeom prst="rect">
            <a:avLst/>
          </a:prstGeom>
        </p:spPr>
        <p:txBody>
          <a:bodyPr wrap="square" lIns="0" tIns="0" rIns="0" bIns="0" rtlCol="0" anchor="t">
            <a:spAutoFit/>
          </a:bodyPr>
          <a:lstStyle/>
          <a:p>
            <a:pPr marL="0" lvl="0" indent="0">
              <a:lnSpc>
                <a:spcPts val="9903"/>
              </a:lnSpc>
            </a:pPr>
            <a:r>
              <a:rPr lang="en-US" sz="9431" spc="924" dirty="0">
                <a:solidFill>
                  <a:srgbClr val="231F20"/>
                </a:solidFill>
                <a:latin typeface="Oswald Bold"/>
              </a:rPr>
              <a:t>Prediction Page</a:t>
            </a:r>
          </a:p>
        </p:txBody>
      </p:sp>
      <p:pic>
        <p:nvPicPr>
          <p:cNvPr id="5" name="Picture 4">
            <a:extLst>
              <a:ext uri="{FF2B5EF4-FFF2-40B4-BE49-F238E27FC236}">
                <a16:creationId xmlns:a16="http://schemas.microsoft.com/office/drawing/2014/main" id="{9BDB0581-4F5E-7717-C3E7-03A5AC5337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04028" y="2475795"/>
            <a:ext cx="10460700" cy="5884143"/>
          </a:xfrm>
          <a:prstGeom prst="rect">
            <a:avLst/>
          </a:prstGeom>
        </p:spPr>
      </p:pic>
      <p:sp>
        <p:nvSpPr>
          <p:cNvPr id="10" name="TextBox 12">
            <a:extLst>
              <a:ext uri="{FF2B5EF4-FFF2-40B4-BE49-F238E27FC236}">
                <a16:creationId xmlns:a16="http://schemas.microsoft.com/office/drawing/2014/main" id="{A5E4A197-84AD-2405-0034-CC6B23B659BC}"/>
              </a:ext>
            </a:extLst>
          </p:cNvPr>
          <p:cNvSpPr txBox="1"/>
          <p:nvPr/>
        </p:nvSpPr>
        <p:spPr>
          <a:xfrm>
            <a:off x="1219200" y="3306170"/>
            <a:ext cx="4534686" cy="4085029"/>
          </a:xfrm>
          <a:prstGeom prst="rect">
            <a:avLst/>
          </a:prstGeom>
        </p:spPr>
        <p:txBody>
          <a:bodyPr wrap="square" lIns="0" tIns="0" rIns="0" bIns="0" rtlCol="0" anchor="t">
            <a:spAutoFit/>
          </a:bodyPr>
          <a:lstStyle/>
          <a:p>
            <a:pPr marL="247259" lvl="1">
              <a:lnSpc>
                <a:spcPts val="3160"/>
              </a:lnSpc>
            </a:pPr>
            <a:r>
              <a:rPr lang="en-US" sz="2290" spc="224" dirty="0">
                <a:solidFill>
                  <a:srgbClr val="231F20"/>
                </a:solidFill>
                <a:latin typeface="DM Sans"/>
              </a:rPr>
              <a:t>A prediction page contains the moving averages, SMA and the prediction of the share price </a:t>
            </a:r>
            <a:r>
              <a:rPr lang="en-US" sz="2290" spc="224" dirty="0" err="1">
                <a:solidFill>
                  <a:srgbClr val="231F20"/>
                </a:solidFill>
                <a:latin typeface="DM Sans"/>
              </a:rPr>
              <a:t>upto</a:t>
            </a:r>
            <a:r>
              <a:rPr lang="en-US" sz="2290" spc="224" dirty="0">
                <a:solidFill>
                  <a:srgbClr val="231F20"/>
                </a:solidFill>
                <a:latin typeface="DM Sans"/>
              </a:rPr>
              <a:t> next two months.</a:t>
            </a:r>
          </a:p>
          <a:p>
            <a:pPr marL="247259" lvl="1">
              <a:lnSpc>
                <a:spcPts val="3160"/>
              </a:lnSpc>
            </a:pPr>
            <a:r>
              <a:rPr lang="en-US" sz="2290" spc="224" dirty="0">
                <a:solidFill>
                  <a:srgbClr val="231F20"/>
                </a:solidFill>
                <a:latin typeface="DM Sans"/>
              </a:rPr>
              <a:t>This predictions are made on the basis of historical data and movements in the stock price.</a:t>
            </a:r>
          </a:p>
        </p:txBody>
      </p:sp>
    </p:spTree>
    <p:extLst>
      <p:ext uri="{BB962C8B-B14F-4D97-AF65-F5344CB8AC3E}">
        <p14:creationId xmlns:p14="http://schemas.microsoft.com/office/powerpoint/2010/main" val="1385370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F4DFC-39A9-44DA-8526-95461FAB941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E5A26CA-7653-8F35-F834-0443E22970AB}"/>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88DA32EB-B14D-95D0-4D18-BC8A6A207E58}"/>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a:extLst>
              <a:ext uri="{FF2B5EF4-FFF2-40B4-BE49-F238E27FC236}">
                <a16:creationId xmlns:a16="http://schemas.microsoft.com/office/drawing/2014/main" id="{E2BB0BC7-ED72-F281-0B8B-B444D5206B92}"/>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a:extLst>
              <a:ext uri="{FF2B5EF4-FFF2-40B4-BE49-F238E27FC236}">
                <a16:creationId xmlns:a16="http://schemas.microsoft.com/office/drawing/2014/main" id="{FF857C51-7DEE-0E00-90E4-9C7346D43F5A}"/>
              </a:ext>
            </a:extLst>
          </p:cNvPr>
          <p:cNvSpPr txBox="1"/>
          <p:nvPr/>
        </p:nvSpPr>
        <p:spPr>
          <a:xfrm>
            <a:off x="1538887" y="876300"/>
            <a:ext cx="9445349" cy="1269578"/>
          </a:xfrm>
          <a:prstGeom prst="rect">
            <a:avLst/>
          </a:prstGeom>
        </p:spPr>
        <p:txBody>
          <a:bodyPr wrap="square" lIns="0" tIns="0" rIns="0" bIns="0" rtlCol="0" anchor="t">
            <a:spAutoFit/>
          </a:bodyPr>
          <a:lstStyle/>
          <a:p>
            <a:pPr marL="0" lvl="0" indent="0">
              <a:lnSpc>
                <a:spcPts val="9903"/>
              </a:lnSpc>
            </a:pPr>
            <a:r>
              <a:rPr lang="en-US" sz="9431" spc="924" dirty="0">
                <a:solidFill>
                  <a:srgbClr val="231F20"/>
                </a:solidFill>
                <a:latin typeface="Oswald Bold"/>
              </a:rPr>
              <a:t>Prediction Page</a:t>
            </a:r>
          </a:p>
        </p:txBody>
      </p:sp>
      <p:pic>
        <p:nvPicPr>
          <p:cNvPr id="5" name="Picture 4">
            <a:extLst>
              <a:ext uri="{FF2B5EF4-FFF2-40B4-BE49-F238E27FC236}">
                <a16:creationId xmlns:a16="http://schemas.microsoft.com/office/drawing/2014/main" id="{46F2DD9E-FDEE-BBA8-8BD6-D5F06C1BBD6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04029" y="2475795"/>
            <a:ext cx="10460698" cy="5884143"/>
          </a:xfrm>
          <a:prstGeom prst="rect">
            <a:avLst/>
          </a:prstGeom>
        </p:spPr>
      </p:pic>
      <p:sp>
        <p:nvSpPr>
          <p:cNvPr id="7" name="TextBox 12">
            <a:extLst>
              <a:ext uri="{FF2B5EF4-FFF2-40B4-BE49-F238E27FC236}">
                <a16:creationId xmlns:a16="http://schemas.microsoft.com/office/drawing/2014/main" id="{F807C31F-E0EF-A5F8-F7EC-7677FCD89DC9}"/>
              </a:ext>
            </a:extLst>
          </p:cNvPr>
          <p:cNvSpPr txBox="1"/>
          <p:nvPr/>
        </p:nvSpPr>
        <p:spPr>
          <a:xfrm>
            <a:off x="1219200" y="3306170"/>
            <a:ext cx="4534686" cy="4085029"/>
          </a:xfrm>
          <a:prstGeom prst="rect">
            <a:avLst/>
          </a:prstGeom>
        </p:spPr>
        <p:txBody>
          <a:bodyPr wrap="square" lIns="0" tIns="0" rIns="0" bIns="0" rtlCol="0" anchor="t">
            <a:spAutoFit/>
          </a:bodyPr>
          <a:lstStyle/>
          <a:p>
            <a:pPr marL="247259" lvl="1">
              <a:lnSpc>
                <a:spcPts val="3160"/>
              </a:lnSpc>
            </a:pPr>
            <a:r>
              <a:rPr lang="en-US" sz="2290" spc="224" dirty="0">
                <a:solidFill>
                  <a:srgbClr val="231F20"/>
                </a:solidFill>
                <a:latin typeface="DM Sans"/>
              </a:rPr>
              <a:t>A prediction page contains the moving averages, SMA and the prediction of the share price </a:t>
            </a:r>
            <a:r>
              <a:rPr lang="en-US" sz="2290" spc="224" dirty="0" err="1">
                <a:solidFill>
                  <a:srgbClr val="231F20"/>
                </a:solidFill>
                <a:latin typeface="DM Sans"/>
              </a:rPr>
              <a:t>upto</a:t>
            </a:r>
            <a:r>
              <a:rPr lang="en-US" sz="2290" spc="224" dirty="0">
                <a:solidFill>
                  <a:srgbClr val="231F20"/>
                </a:solidFill>
                <a:latin typeface="DM Sans"/>
              </a:rPr>
              <a:t> next two months.</a:t>
            </a:r>
          </a:p>
          <a:p>
            <a:pPr marL="247259" lvl="1">
              <a:lnSpc>
                <a:spcPts val="3160"/>
              </a:lnSpc>
            </a:pPr>
            <a:r>
              <a:rPr lang="en-US" sz="2290" spc="224" dirty="0">
                <a:solidFill>
                  <a:srgbClr val="231F20"/>
                </a:solidFill>
                <a:latin typeface="DM Sans"/>
              </a:rPr>
              <a:t>This predictions are made on the basis of historical data and movements in the stock price.</a:t>
            </a:r>
          </a:p>
        </p:txBody>
      </p:sp>
    </p:spTree>
    <p:extLst>
      <p:ext uri="{BB962C8B-B14F-4D97-AF65-F5344CB8AC3E}">
        <p14:creationId xmlns:p14="http://schemas.microsoft.com/office/powerpoint/2010/main" val="488843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704060" y="3647641"/>
            <a:ext cx="13739098" cy="1534779"/>
          </a:xfrm>
          <a:prstGeom prst="rect">
            <a:avLst/>
          </a:prstGeom>
        </p:spPr>
        <p:txBody>
          <a:bodyPr wrap="square" lIns="0" tIns="0" rIns="0" bIns="0" rtlCol="0" anchor="t">
            <a:spAutoFit/>
          </a:bodyPr>
          <a:lstStyle/>
          <a:p>
            <a:pPr>
              <a:lnSpc>
                <a:spcPts val="13948"/>
              </a:lnSpc>
            </a:pPr>
            <a:r>
              <a:rPr lang="en-US" sz="5400" spc="300" dirty="0">
                <a:solidFill>
                  <a:srgbClr val="FFFFFF"/>
                </a:solidFill>
                <a:latin typeface="DM Sans" pitchFamily="2" charset="0"/>
              </a:rPr>
              <a:t>STOCK MARKET PREDICTION SYSTEM</a:t>
            </a:r>
          </a:p>
        </p:txBody>
      </p:sp>
      <p:sp>
        <p:nvSpPr>
          <p:cNvPr id="4" name="Freeform 4"/>
          <p:cNvSpPr/>
          <p:nvPr/>
        </p:nvSpPr>
        <p:spPr>
          <a:xfrm>
            <a:off x="14249400" y="3924300"/>
            <a:ext cx="15841852" cy="16255632"/>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5" name="TextBox 5"/>
          <p:cNvSpPr txBox="1"/>
          <p:nvPr/>
        </p:nvSpPr>
        <p:spPr>
          <a:xfrm>
            <a:off x="2704060" y="5521031"/>
            <a:ext cx="10951206" cy="501997"/>
          </a:xfrm>
          <a:prstGeom prst="rect">
            <a:avLst/>
          </a:prstGeom>
        </p:spPr>
        <p:txBody>
          <a:bodyPr lIns="0" tIns="0" rIns="0" bIns="0" rtlCol="0" anchor="t">
            <a:spAutoFit/>
          </a:bodyPr>
          <a:lstStyle/>
          <a:p>
            <a:pPr algn="l">
              <a:lnSpc>
                <a:spcPts val="3999"/>
              </a:lnSpc>
            </a:pPr>
            <a:r>
              <a:rPr lang="en-US" sz="3200" spc="300" dirty="0">
                <a:solidFill>
                  <a:srgbClr val="F5FFF5"/>
                </a:solidFill>
                <a:latin typeface="DM Sans" pitchFamily="2" charset="0"/>
              </a:rPr>
              <a:t>Know what to add to your portfolio</a:t>
            </a:r>
          </a:p>
        </p:txBody>
      </p:sp>
      <p:pic>
        <p:nvPicPr>
          <p:cNvPr id="7" name="Picture 6">
            <a:extLst>
              <a:ext uri="{FF2B5EF4-FFF2-40B4-BE49-F238E27FC236}">
                <a16:creationId xmlns:a16="http://schemas.microsoft.com/office/drawing/2014/main" id="{7E8F2899-E78C-50E8-382D-E0EAAFCA9B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0" y="114300"/>
            <a:ext cx="2883568" cy="127306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9BDD3-2779-1115-07C1-BEC886935EE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81A56C-97D2-8DF9-1633-37D46395C700}"/>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6AB3B702-084C-A95D-F14C-1317558DF7E6}"/>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a:extLst>
              <a:ext uri="{FF2B5EF4-FFF2-40B4-BE49-F238E27FC236}">
                <a16:creationId xmlns:a16="http://schemas.microsoft.com/office/drawing/2014/main" id="{F76E22EB-B149-8A47-F5A4-6A0141722A2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a:extLst>
              <a:ext uri="{FF2B5EF4-FFF2-40B4-BE49-F238E27FC236}">
                <a16:creationId xmlns:a16="http://schemas.microsoft.com/office/drawing/2014/main" id="{1EA1C9B2-F632-C506-E895-3F20C3EA07E1}"/>
              </a:ext>
            </a:extLst>
          </p:cNvPr>
          <p:cNvSpPr txBox="1"/>
          <p:nvPr/>
        </p:nvSpPr>
        <p:spPr>
          <a:xfrm>
            <a:off x="1538887" y="876300"/>
            <a:ext cx="10881713" cy="1269578"/>
          </a:xfrm>
          <a:prstGeom prst="rect">
            <a:avLst/>
          </a:prstGeom>
        </p:spPr>
        <p:txBody>
          <a:bodyPr wrap="square" lIns="0" tIns="0" rIns="0" bIns="0" rtlCol="0" anchor="t">
            <a:spAutoFit/>
          </a:bodyPr>
          <a:lstStyle/>
          <a:p>
            <a:pPr marL="0" lvl="0" indent="0">
              <a:lnSpc>
                <a:spcPts val="9903"/>
              </a:lnSpc>
            </a:pPr>
            <a:r>
              <a:rPr lang="en-US" sz="9431" spc="924" dirty="0">
                <a:solidFill>
                  <a:srgbClr val="231F20"/>
                </a:solidFill>
                <a:latin typeface="Oswald Bold"/>
              </a:rPr>
              <a:t>Market Sentiments</a:t>
            </a:r>
          </a:p>
        </p:txBody>
      </p:sp>
      <p:pic>
        <p:nvPicPr>
          <p:cNvPr id="5" name="Picture 4">
            <a:extLst>
              <a:ext uri="{FF2B5EF4-FFF2-40B4-BE49-F238E27FC236}">
                <a16:creationId xmlns:a16="http://schemas.microsoft.com/office/drawing/2014/main" id="{4FAE5CD5-D9FB-8ACB-D646-325E57314F2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04029" y="2475795"/>
            <a:ext cx="10460698" cy="5884142"/>
          </a:xfrm>
          <a:prstGeom prst="rect">
            <a:avLst/>
          </a:prstGeom>
        </p:spPr>
      </p:pic>
      <p:sp>
        <p:nvSpPr>
          <p:cNvPr id="7" name="TextBox 12">
            <a:extLst>
              <a:ext uri="{FF2B5EF4-FFF2-40B4-BE49-F238E27FC236}">
                <a16:creationId xmlns:a16="http://schemas.microsoft.com/office/drawing/2014/main" id="{B9B52285-CE10-51EE-9EFA-1BE78F9EB11C}"/>
              </a:ext>
            </a:extLst>
          </p:cNvPr>
          <p:cNvSpPr txBox="1"/>
          <p:nvPr/>
        </p:nvSpPr>
        <p:spPr>
          <a:xfrm>
            <a:off x="1219200" y="4196089"/>
            <a:ext cx="4534686" cy="2443554"/>
          </a:xfrm>
          <a:prstGeom prst="rect">
            <a:avLst/>
          </a:prstGeom>
        </p:spPr>
        <p:txBody>
          <a:bodyPr wrap="square" lIns="0" tIns="0" rIns="0" bIns="0" rtlCol="0" anchor="t">
            <a:spAutoFit/>
          </a:bodyPr>
          <a:lstStyle/>
          <a:p>
            <a:pPr marL="247259" lvl="1">
              <a:lnSpc>
                <a:spcPts val="3160"/>
              </a:lnSpc>
            </a:pPr>
            <a:r>
              <a:rPr lang="en-US" sz="2290" spc="224" dirty="0">
                <a:solidFill>
                  <a:srgbClr val="231F20"/>
                </a:solidFill>
                <a:latin typeface="DM Sans"/>
              </a:rPr>
              <a:t>This page provides the information about the overall mood of the brokers and investors about a stock or the stock market as whole. </a:t>
            </a:r>
          </a:p>
        </p:txBody>
      </p:sp>
    </p:spTree>
    <p:extLst>
      <p:ext uri="{BB962C8B-B14F-4D97-AF65-F5344CB8AC3E}">
        <p14:creationId xmlns:p14="http://schemas.microsoft.com/office/powerpoint/2010/main" val="2369852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1ABF1-5A0E-20C9-60FD-102B8DE32D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2C7B6A-055F-EADD-334C-B486B4027592}"/>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6CA1FA65-C504-8568-67C8-A2AF4C355E36}"/>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a:extLst>
              <a:ext uri="{FF2B5EF4-FFF2-40B4-BE49-F238E27FC236}">
                <a16:creationId xmlns:a16="http://schemas.microsoft.com/office/drawing/2014/main" id="{3E59B3AF-B166-280D-1CEC-802A8ABFB567}"/>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a:extLst>
              <a:ext uri="{FF2B5EF4-FFF2-40B4-BE49-F238E27FC236}">
                <a16:creationId xmlns:a16="http://schemas.microsoft.com/office/drawing/2014/main" id="{4FE51CD5-22B7-C257-7F01-CB6168CC6A4A}"/>
              </a:ext>
            </a:extLst>
          </p:cNvPr>
          <p:cNvSpPr txBox="1"/>
          <p:nvPr/>
        </p:nvSpPr>
        <p:spPr>
          <a:xfrm>
            <a:off x="1538887" y="876300"/>
            <a:ext cx="10881713" cy="1269578"/>
          </a:xfrm>
          <a:prstGeom prst="rect">
            <a:avLst/>
          </a:prstGeom>
        </p:spPr>
        <p:txBody>
          <a:bodyPr wrap="square" lIns="0" tIns="0" rIns="0" bIns="0" rtlCol="0" anchor="t">
            <a:spAutoFit/>
          </a:bodyPr>
          <a:lstStyle/>
          <a:p>
            <a:pPr marL="0" lvl="0" indent="0">
              <a:lnSpc>
                <a:spcPts val="9903"/>
              </a:lnSpc>
            </a:pPr>
            <a:r>
              <a:rPr lang="en-US" sz="9431" spc="924" dirty="0">
                <a:solidFill>
                  <a:srgbClr val="231F20"/>
                </a:solidFill>
                <a:latin typeface="Oswald Bold"/>
              </a:rPr>
              <a:t>Contact Us</a:t>
            </a:r>
          </a:p>
        </p:txBody>
      </p:sp>
      <p:pic>
        <p:nvPicPr>
          <p:cNvPr id="5" name="Picture 4">
            <a:extLst>
              <a:ext uri="{FF2B5EF4-FFF2-40B4-BE49-F238E27FC236}">
                <a16:creationId xmlns:a16="http://schemas.microsoft.com/office/drawing/2014/main" id="{954E4BD1-9C87-1DE0-8255-1EC99A93E96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04030" y="2475795"/>
            <a:ext cx="10460696" cy="5884142"/>
          </a:xfrm>
          <a:prstGeom prst="rect">
            <a:avLst/>
          </a:prstGeom>
        </p:spPr>
      </p:pic>
      <p:sp>
        <p:nvSpPr>
          <p:cNvPr id="7" name="TextBox 12">
            <a:extLst>
              <a:ext uri="{FF2B5EF4-FFF2-40B4-BE49-F238E27FC236}">
                <a16:creationId xmlns:a16="http://schemas.microsoft.com/office/drawing/2014/main" id="{E78D8A94-231D-AC13-A1BE-FA07EB19B032}"/>
              </a:ext>
            </a:extLst>
          </p:cNvPr>
          <p:cNvSpPr txBox="1"/>
          <p:nvPr/>
        </p:nvSpPr>
        <p:spPr>
          <a:xfrm>
            <a:off x="1219200" y="3785720"/>
            <a:ext cx="4534686" cy="3264292"/>
          </a:xfrm>
          <a:prstGeom prst="rect">
            <a:avLst/>
          </a:prstGeom>
        </p:spPr>
        <p:txBody>
          <a:bodyPr wrap="square" lIns="0" tIns="0" rIns="0" bIns="0" rtlCol="0" anchor="t">
            <a:spAutoFit/>
          </a:bodyPr>
          <a:lstStyle/>
          <a:p>
            <a:pPr marL="247259" lvl="1">
              <a:lnSpc>
                <a:spcPts val="3160"/>
              </a:lnSpc>
            </a:pPr>
            <a:r>
              <a:rPr lang="en-US" sz="2290" spc="224" dirty="0">
                <a:solidFill>
                  <a:srgbClr val="231F20"/>
                </a:solidFill>
                <a:latin typeface="DM Sans"/>
              </a:rPr>
              <a:t>This page allows the users to interact with the admin for asking their doubts, for any suggestions regarding the predictions or for any complain due to improper functioning of the tools</a:t>
            </a:r>
          </a:p>
        </p:txBody>
      </p:sp>
    </p:spTree>
    <p:extLst>
      <p:ext uri="{BB962C8B-B14F-4D97-AF65-F5344CB8AC3E}">
        <p14:creationId xmlns:p14="http://schemas.microsoft.com/office/powerpoint/2010/main" val="3026835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7B851-9E50-2CFC-1BB2-7CF38B68660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BD14D49-B580-CBCF-C980-6F4B3661E802}"/>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CBD72C5D-F34A-5CB4-8310-040364370684}"/>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a:extLst>
              <a:ext uri="{FF2B5EF4-FFF2-40B4-BE49-F238E27FC236}">
                <a16:creationId xmlns:a16="http://schemas.microsoft.com/office/drawing/2014/main" id="{F751192E-917E-2D69-E83C-A266BFF61543}"/>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a:extLst>
              <a:ext uri="{FF2B5EF4-FFF2-40B4-BE49-F238E27FC236}">
                <a16:creationId xmlns:a16="http://schemas.microsoft.com/office/drawing/2014/main" id="{824777D9-3959-26A2-09D3-92F00AC7C50E}"/>
              </a:ext>
            </a:extLst>
          </p:cNvPr>
          <p:cNvSpPr txBox="1"/>
          <p:nvPr/>
        </p:nvSpPr>
        <p:spPr>
          <a:xfrm>
            <a:off x="1538887" y="876300"/>
            <a:ext cx="10881713" cy="1269578"/>
          </a:xfrm>
          <a:prstGeom prst="rect">
            <a:avLst/>
          </a:prstGeom>
        </p:spPr>
        <p:txBody>
          <a:bodyPr wrap="square" lIns="0" tIns="0" rIns="0" bIns="0" rtlCol="0" anchor="t">
            <a:spAutoFit/>
          </a:bodyPr>
          <a:lstStyle/>
          <a:p>
            <a:pPr marL="0" lvl="0" indent="0">
              <a:lnSpc>
                <a:spcPts val="9903"/>
              </a:lnSpc>
            </a:pPr>
            <a:r>
              <a:rPr lang="en-US" sz="9431" spc="924" dirty="0">
                <a:solidFill>
                  <a:srgbClr val="231F20"/>
                </a:solidFill>
                <a:latin typeface="Oswald Bold"/>
              </a:rPr>
              <a:t>Sign-in</a:t>
            </a:r>
          </a:p>
        </p:txBody>
      </p:sp>
      <p:pic>
        <p:nvPicPr>
          <p:cNvPr id="5" name="Picture 4">
            <a:extLst>
              <a:ext uri="{FF2B5EF4-FFF2-40B4-BE49-F238E27FC236}">
                <a16:creationId xmlns:a16="http://schemas.microsoft.com/office/drawing/2014/main" id="{1DC2B957-B01E-82FE-650A-F5E80C64FFA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04030" y="2475795"/>
            <a:ext cx="10460696" cy="5884141"/>
          </a:xfrm>
          <a:prstGeom prst="rect">
            <a:avLst/>
          </a:prstGeom>
        </p:spPr>
      </p:pic>
      <p:sp>
        <p:nvSpPr>
          <p:cNvPr id="7" name="TextBox 12">
            <a:extLst>
              <a:ext uri="{FF2B5EF4-FFF2-40B4-BE49-F238E27FC236}">
                <a16:creationId xmlns:a16="http://schemas.microsoft.com/office/drawing/2014/main" id="{854EFE75-C209-C675-684D-8479515B1837}"/>
              </a:ext>
            </a:extLst>
          </p:cNvPr>
          <p:cNvSpPr txBox="1"/>
          <p:nvPr/>
        </p:nvSpPr>
        <p:spPr>
          <a:xfrm>
            <a:off x="1219200" y="3170166"/>
            <a:ext cx="4534686" cy="4495398"/>
          </a:xfrm>
          <a:prstGeom prst="rect">
            <a:avLst/>
          </a:prstGeom>
        </p:spPr>
        <p:txBody>
          <a:bodyPr wrap="square" lIns="0" tIns="0" rIns="0" bIns="0" rtlCol="0" anchor="t">
            <a:spAutoFit/>
          </a:bodyPr>
          <a:lstStyle/>
          <a:p>
            <a:pPr marL="247259" lvl="1">
              <a:lnSpc>
                <a:spcPts val="3160"/>
              </a:lnSpc>
            </a:pPr>
            <a:r>
              <a:rPr lang="en-US" sz="2290" b="0" i="0" spc="300" dirty="0">
                <a:effectLst/>
                <a:latin typeface="DM Sans" pitchFamily="2" charset="0"/>
              </a:rPr>
              <a:t>A sign-in page is that allows users to log into their existing account on a website. The page typically includes a form that prompts users to enter their login credentials, such as their email address and password.</a:t>
            </a:r>
            <a:endParaRPr lang="en-IN" sz="2290" spc="300" dirty="0">
              <a:latin typeface="DM Sans" pitchFamily="2" charset="0"/>
            </a:endParaRPr>
          </a:p>
          <a:p>
            <a:pPr marL="247259" lvl="1">
              <a:lnSpc>
                <a:spcPts val="3160"/>
              </a:lnSpc>
            </a:pPr>
            <a:endParaRPr lang="en-US" sz="2290" spc="300" dirty="0">
              <a:solidFill>
                <a:srgbClr val="231F20"/>
              </a:solidFill>
              <a:latin typeface="DM Sans" pitchFamily="2" charset="0"/>
            </a:endParaRPr>
          </a:p>
        </p:txBody>
      </p:sp>
    </p:spTree>
    <p:extLst>
      <p:ext uri="{BB962C8B-B14F-4D97-AF65-F5344CB8AC3E}">
        <p14:creationId xmlns:p14="http://schemas.microsoft.com/office/powerpoint/2010/main" val="3778168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93788-06F1-6F38-C871-530E1279F6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6CD552B-06EC-9E1F-0EF5-E137D8DD0733}"/>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7F16C537-CFD2-7B4F-A4C0-A0B3438469DE}"/>
              </a:ext>
            </a:extLst>
          </p:cNvPr>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a:extLst>
              <a:ext uri="{FF2B5EF4-FFF2-40B4-BE49-F238E27FC236}">
                <a16:creationId xmlns:a16="http://schemas.microsoft.com/office/drawing/2014/main" id="{E066B5A7-B4D3-8353-AC25-801C16C38488}"/>
              </a:ext>
            </a:extLst>
          </p:cNvPr>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a:extLst>
              <a:ext uri="{FF2B5EF4-FFF2-40B4-BE49-F238E27FC236}">
                <a16:creationId xmlns:a16="http://schemas.microsoft.com/office/drawing/2014/main" id="{95EFD648-5962-A281-2A35-C822E907F555}"/>
              </a:ext>
            </a:extLst>
          </p:cNvPr>
          <p:cNvSpPr txBox="1"/>
          <p:nvPr/>
        </p:nvSpPr>
        <p:spPr>
          <a:xfrm>
            <a:off x="1538887" y="876300"/>
            <a:ext cx="10881713" cy="1269578"/>
          </a:xfrm>
          <a:prstGeom prst="rect">
            <a:avLst/>
          </a:prstGeom>
        </p:spPr>
        <p:txBody>
          <a:bodyPr wrap="square" lIns="0" tIns="0" rIns="0" bIns="0" rtlCol="0" anchor="t">
            <a:spAutoFit/>
          </a:bodyPr>
          <a:lstStyle/>
          <a:p>
            <a:pPr marL="0" lvl="0" indent="0">
              <a:lnSpc>
                <a:spcPts val="9903"/>
              </a:lnSpc>
            </a:pPr>
            <a:r>
              <a:rPr lang="en-US" sz="9431" spc="924" dirty="0">
                <a:solidFill>
                  <a:srgbClr val="231F20"/>
                </a:solidFill>
                <a:latin typeface="Oswald Bold"/>
              </a:rPr>
              <a:t>Sign-up</a:t>
            </a:r>
          </a:p>
        </p:txBody>
      </p:sp>
      <p:pic>
        <p:nvPicPr>
          <p:cNvPr id="5" name="Picture 4">
            <a:extLst>
              <a:ext uri="{FF2B5EF4-FFF2-40B4-BE49-F238E27FC236}">
                <a16:creationId xmlns:a16="http://schemas.microsoft.com/office/drawing/2014/main" id="{4D0B550A-2C00-C10C-E1A5-9DC5ACB91A2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04030" y="2475795"/>
            <a:ext cx="10460696" cy="5884141"/>
          </a:xfrm>
          <a:prstGeom prst="rect">
            <a:avLst/>
          </a:prstGeom>
        </p:spPr>
      </p:pic>
      <p:sp>
        <p:nvSpPr>
          <p:cNvPr id="7" name="TextBox 12">
            <a:extLst>
              <a:ext uri="{FF2B5EF4-FFF2-40B4-BE49-F238E27FC236}">
                <a16:creationId xmlns:a16="http://schemas.microsoft.com/office/drawing/2014/main" id="{29F53710-79CE-D37B-F5AC-519F884662EE}"/>
              </a:ext>
            </a:extLst>
          </p:cNvPr>
          <p:cNvSpPr txBox="1"/>
          <p:nvPr/>
        </p:nvSpPr>
        <p:spPr>
          <a:xfrm>
            <a:off x="1219200" y="3655844"/>
            <a:ext cx="4534686" cy="3524042"/>
          </a:xfrm>
          <a:prstGeom prst="rect">
            <a:avLst/>
          </a:prstGeom>
        </p:spPr>
        <p:txBody>
          <a:bodyPr wrap="square" lIns="0" tIns="0" rIns="0" bIns="0" rtlCol="0" anchor="t">
            <a:spAutoFit/>
          </a:bodyPr>
          <a:lstStyle/>
          <a:p>
            <a:r>
              <a:rPr lang="en-US" sz="2290" b="0" i="0" spc="300" dirty="0">
                <a:effectLst/>
                <a:latin typeface="DM Sans" pitchFamily="2" charset="0"/>
              </a:rPr>
              <a:t>A sign-up page is that allows users to create a new account on a website. The page typically includes a form that prompts users to enter their personal information, such as their name, email address, and password.</a:t>
            </a:r>
            <a:endParaRPr lang="en-IN" sz="2290" spc="300" dirty="0">
              <a:latin typeface="DM Sans" pitchFamily="2" charset="0"/>
            </a:endParaRPr>
          </a:p>
        </p:txBody>
      </p:sp>
    </p:spTree>
    <p:extLst>
      <p:ext uri="{BB962C8B-B14F-4D97-AF65-F5344CB8AC3E}">
        <p14:creationId xmlns:p14="http://schemas.microsoft.com/office/powerpoint/2010/main" val="2202887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4260093" y="4434807"/>
            <a:ext cx="2932415" cy="2351362"/>
            <a:chOff x="0" y="0"/>
            <a:chExt cx="1075555" cy="862436"/>
          </a:xfrm>
        </p:grpSpPr>
        <p:sp>
          <p:nvSpPr>
            <p:cNvPr id="5" name="Freeform 5"/>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6" name="TextBox 6"/>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4260093" y="6895603"/>
            <a:ext cx="2932415" cy="847111"/>
            <a:chOff x="0" y="0"/>
            <a:chExt cx="1075555" cy="310705"/>
          </a:xfrm>
        </p:grpSpPr>
        <p:sp>
          <p:nvSpPr>
            <p:cNvPr id="8" name="Freeform 8"/>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9" name="TextBox 9"/>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9070732" y="5281918"/>
            <a:ext cx="2932415" cy="2351362"/>
            <a:chOff x="0" y="0"/>
            <a:chExt cx="1075555" cy="862436"/>
          </a:xfrm>
        </p:grpSpPr>
        <p:sp>
          <p:nvSpPr>
            <p:cNvPr id="11" name="Freeform 11"/>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12" name="TextBox 12"/>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9070732" y="7742714"/>
            <a:ext cx="2932415" cy="847111"/>
            <a:chOff x="0" y="0"/>
            <a:chExt cx="1075555" cy="310705"/>
          </a:xfrm>
        </p:grpSpPr>
        <p:sp>
          <p:nvSpPr>
            <p:cNvPr id="14" name="Freeform 14"/>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15" name="TextBox 15"/>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a:off x="13046312" y="3696538"/>
            <a:ext cx="2932415" cy="2351362"/>
            <a:chOff x="0" y="0"/>
            <a:chExt cx="1075555" cy="862436"/>
          </a:xfrm>
        </p:grpSpPr>
        <p:sp>
          <p:nvSpPr>
            <p:cNvPr id="17" name="Freeform 17"/>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18" name="TextBox 18"/>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13046312" y="6157334"/>
            <a:ext cx="2932415" cy="847111"/>
            <a:chOff x="0" y="0"/>
            <a:chExt cx="1075555" cy="310705"/>
          </a:xfrm>
        </p:grpSpPr>
        <p:sp>
          <p:nvSpPr>
            <p:cNvPr id="20" name="Freeform 20"/>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21" name="TextBox 21"/>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sp>
        <p:nvSpPr>
          <p:cNvPr id="22" name="Freeform 22"/>
          <p:cNvSpPr/>
          <p:nvPr/>
        </p:nvSpPr>
        <p:spPr>
          <a:xfrm rot="-1885381">
            <a:off x="12158125" y="7633280"/>
            <a:ext cx="1776375" cy="501826"/>
          </a:xfrm>
          <a:custGeom>
            <a:avLst/>
            <a:gdLst/>
            <a:ahLst/>
            <a:cxnLst/>
            <a:rect l="l" t="t" r="r" b="b"/>
            <a:pathLst>
              <a:path w="1776375" h="501826">
                <a:moveTo>
                  <a:pt x="0" y="0"/>
                </a:moveTo>
                <a:lnTo>
                  <a:pt x="1776374" y="0"/>
                </a:lnTo>
                <a:lnTo>
                  <a:pt x="1776374"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TextBox 23"/>
          <p:cNvSpPr txBox="1"/>
          <p:nvPr/>
        </p:nvSpPr>
        <p:spPr>
          <a:xfrm>
            <a:off x="1538888" y="1195362"/>
            <a:ext cx="8904094" cy="1460464"/>
          </a:xfrm>
          <a:prstGeom prst="rect">
            <a:avLst/>
          </a:prstGeom>
        </p:spPr>
        <p:txBody>
          <a:bodyPr lIns="0" tIns="0" rIns="0" bIns="0" rtlCol="0" anchor="t">
            <a:spAutoFit/>
          </a:bodyPr>
          <a:lstStyle/>
          <a:p>
            <a:pPr marL="0" lvl="0" indent="0" algn="ctr">
              <a:lnSpc>
                <a:spcPts val="13015"/>
              </a:lnSpc>
              <a:spcBef>
                <a:spcPct val="0"/>
              </a:spcBef>
            </a:pPr>
            <a:r>
              <a:rPr lang="en-US" sz="7000" spc="924" dirty="0">
                <a:solidFill>
                  <a:srgbClr val="231F20"/>
                </a:solidFill>
                <a:latin typeface="Oswald Bold"/>
              </a:rPr>
              <a:t>WORK DISTRIBUTION</a:t>
            </a:r>
          </a:p>
        </p:txBody>
      </p:sp>
      <p:sp>
        <p:nvSpPr>
          <p:cNvPr id="24" name="TextBox 24"/>
          <p:cNvSpPr txBox="1"/>
          <p:nvPr/>
        </p:nvSpPr>
        <p:spPr>
          <a:xfrm>
            <a:off x="4448009" y="7065345"/>
            <a:ext cx="2556583" cy="437107"/>
          </a:xfrm>
          <a:prstGeom prst="rect">
            <a:avLst/>
          </a:prstGeom>
        </p:spPr>
        <p:txBody>
          <a:bodyPr lIns="0" tIns="0" rIns="0" bIns="0" rtlCol="0" anchor="t">
            <a:spAutoFit/>
          </a:bodyPr>
          <a:lstStyle/>
          <a:p>
            <a:pPr marL="0" lvl="0" indent="0" algn="ctr">
              <a:lnSpc>
                <a:spcPts val="3737"/>
              </a:lnSpc>
              <a:spcBef>
                <a:spcPct val="0"/>
              </a:spcBef>
            </a:pPr>
            <a:r>
              <a:rPr lang="en-US" sz="2708" spc="265" dirty="0" err="1">
                <a:solidFill>
                  <a:srgbClr val="231F20"/>
                </a:solidFill>
                <a:latin typeface="Oswald"/>
              </a:rPr>
              <a:t>Vatsal</a:t>
            </a:r>
            <a:r>
              <a:rPr lang="en-US" sz="2708" spc="265" dirty="0">
                <a:solidFill>
                  <a:srgbClr val="231F20"/>
                </a:solidFill>
                <a:latin typeface="Oswald"/>
              </a:rPr>
              <a:t> Patel</a:t>
            </a:r>
          </a:p>
        </p:txBody>
      </p:sp>
      <p:sp>
        <p:nvSpPr>
          <p:cNvPr id="25" name="TextBox 25"/>
          <p:cNvSpPr txBox="1"/>
          <p:nvPr/>
        </p:nvSpPr>
        <p:spPr>
          <a:xfrm>
            <a:off x="4470203" y="5017152"/>
            <a:ext cx="2534389" cy="1186672"/>
          </a:xfrm>
          <a:prstGeom prst="rect">
            <a:avLst/>
          </a:prstGeom>
        </p:spPr>
        <p:txBody>
          <a:bodyPr lIns="0" tIns="0" rIns="0" bIns="0" rtlCol="0" anchor="t">
            <a:spAutoFit/>
          </a:bodyPr>
          <a:lstStyle/>
          <a:p>
            <a:pPr algn="ctr">
              <a:lnSpc>
                <a:spcPts val="2338"/>
              </a:lnSpc>
            </a:pPr>
            <a:r>
              <a:rPr lang="en-US" sz="2200" dirty="0">
                <a:latin typeface="DM Sans" pitchFamily="2" charset="0"/>
              </a:rPr>
              <a:t>Development of web page templates using HTML, CSS, JS, etc..</a:t>
            </a:r>
            <a:endParaRPr lang="en-US" sz="2200" dirty="0">
              <a:solidFill>
                <a:srgbClr val="100F0D"/>
              </a:solidFill>
              <a:latin typeface="DM Sans" pitchFamily="2" charset="0"/>
            </a:endParaRPr>
          </a:p>
        </p:txBody>
      </p:sp>
      <p:sp>
        <p:nvSpPr>
          <p:cNvPr id="26" name="TextBox 26"/>
          <p:cNvSpPr txBox="1"/>
          <p:nvPr/>
        </p:nvSpPr>
        <p:spPr>
          <a:xfrm>
            <a:off x="9258648" y="7912457"/>
            <a:ext cx="2556583" cy="437107"/>
          </a:xfrm>
          <a:prstGeom prst="rect">
            <a:avLst/>
          </a:prstGeom>
        </p:spPr>
        <p:txBody>
          <a:bodyPr lIns="0" tIns="0" rIns="0" bIns="0" rtlCol="0" anchor="t">
            <a:spAutoFit/>
          </a:bodyPr>
          <a:lstStyle/>
          <a:p>
            <a:pPr marL="0" lvl="0" indent="0" algn="ctr">
              <a:lnSpc>
                <a:spcPts val="3737"/>
              </a:lnSpc>
              <a:spcBef>
                <a:spcPct val="0"/>
              </a:spcBef>
            </a:pPr>
            <a:r>
              <a:rPr lang="en-US" sz="2708" spc="265" dirty="0">
                <a:solidFill>
                  <a:srgbClr val="231F20"/>
                </a:solidFill>
                <a:latin typeface="Oswald"/>
              </a:rPr>
              <a:t>Pratham </a:t>
            </a:r>
            <a:r>
              <a:rPr lang="en-US" sz="2708" spc="265" dirty="0" err="1">
                <a:solidFill>
                  <a:srgbClr val="231F20"/>
                </a:solidFill>
                <a:latin typeface="Oswald"/>
              </a:rPr>
              <a:t>Satani</a:t>
            </a:r>
            <a:endParaRPr lang="en-US" sz="2708" spc="265" dirty="0">
              <a:solidFill>
                <a:srgbClr val="231F20"/>
              </a:solidFill>
              <a:latin typeface="Oswald"/>
            </a:endParaRPr>
          </a:p>
        </p:txBody>
      </p:sp>
      <p:sp>
        <p:nvSpPr>
          <p:cNvPr id="27" name="TextBox 27"/>
          <p:cNvSpPr txBox="1"/>
          <p:nvPr/>
        </p:nvSpPr>
        <p:spPr>
          <a:xfrm>
            <a:off x="9280843" y="5459981"/>
            <a:ext cx="2534389" cy="2071529"/>
          </a:xfrm>
          <a:prstGeom prst="rect">
            <a:avLst/>
          </a:prstGeom>
        </p:spPr>
        <p:txBody>
          <a:bodyPr lIns="0" tIns="0" rIns="0" bIns="0" rtlCol="0" anchor="t">
            <a:spAutoFit/>
          </a:bodyPr>
          <a:lstStyle/>
          <a:p>
            <a:pPr algn="ctr">
              <a:lnSpc>
                <a:spcPts val="2338"/>
              </a:lnSpc>
            </a:pPr>
            <a:r>
              <a:rPr lang="en-US" sz="2200" dirty="0">
                <a:latin typeface="DM Sans" pitchFamily="2" charset="0"/>
              </a:rPr>
              <a:t>Development of ML models, their training, testing etc. Applying various data preprocessing techniques</a:t>
            </a:r>
            <a:endParaRPr lang="en-US" sz="2200" dirty="0">
              <a:solidFill>
                <a:srgbClr val="100F0D"/>
              </a:solidFill>
              <a:latin typeface="DM Sans" pitchFamily="2" charset="0"/>
            </a:endParaRPr>
          </a:p>
        </p:txBody>
      </p:sp>
      <p:sp>
        <p:nvSpPr>
          <p:cNvPr id="28" name="TextBox 28"/>
          <p:cNvSpPr txBox="1"/>
          <p:nvPr/>
        </p:nvSpPr>
        <p:spPr>
          <a:xfrm>
            <a:off x="13234228" y="6327076"/>
            <a:ext cx="2556583" cy="437107"/>
          </a:xfrm>
          <a:prstGeom prst="rect">
            <a:avLst/>
          </a:prstGeom>
        </p:spPr>
        <p:txBody>
          <a:bodyPr lIns="0" tIns="0" rIns="0" bIns="0" rtlCol="0" anchor="t">
            <a:spAutoFit/>
          </a:bodyPr>
          <a:lstStyle/>
          <a:p>
            <a:pPr marL="0" lvl="0" indent="0" algn="ctr">
              <a:lnSpc>
                <a:spcPts val="3737"/>
              </a:lnSpc>
              <a:spcBef>
                <a:spcPct val="0"/>
              </a:spcBef>
            </a:pPr>
            <a:r>
              <a:rPr lang="en-US" sz="2708" spc="265" dirty="0">
                <a:solidFill>
                  <a:srgbClr val="231F20"/>
                </a:solidFill>
                <a:latin typeface="Oswald"/>
              </a:rPr>
              <a:t>Deep Hirapara</a:t>
            </a:r>
          </a:p>
        </p:txBody>
      </p:sp>
      <p:sp>
        <p:nvSpPr>
          <p:cNvPr id="29" name="TextBox 29"/>
          <p:cNvSpPr txBox="1"/>
          <p:nvPr/>
        </p:nvSpPr>
        <p:spPr>
          <a:xfrm>
            <a:off x="13256422" y="3874600"/>
            <a:ext cx="2534389" cy="2071529"/>
          </a:xfrm>
          <a:prstGeom prst="rect">
            <a:avLst/>
          </a:prstGeom>
        </p:spPr>
        <p:txBody>
          <a:bodyPr lIns="0" tIns="0" rIns="0" bIns="0" rtlCol="0" anchor="t">
            <a:spAutoFit/>
          </a:bodyPr>
          <a:lstStyle/>
          <a:p>
            <a:pPr algn="ctr">
              <a:lnSpc>
                <a:spcPts val="2338"/>
              </a:lnSpc>
            </a:pPr>
            <a:r>
              <a:rPr lang="en-US" sz="2200" dirty="0">
                <a:latin typeface="DM Sans" pitchFamily="2" charset="0"/>
              </a:rPr>
              <a:t>Connecting front-end and back-end with Django. Setting up relevant data transfer methods for efficiency</a:t>
            </a:r>
            <a:endParaRPr lang="en-US" sz="2200" dirty="0">
              <a:solidFill>
                <a:srgbClr val="100F0D"/>
              </a:solidFill>
              <a:latin typeface="DM Sans" pitchFamily="2" charset="0"/>
            </a:endParaRPr>
          </a:p>
        </p:txBody>
      </p:sp>
      <p:sp>
        <p:nvSpPr>
          <p:cNvPr id="30" name="Freeform 30"/>
          <p:cNvSpPr/>
          <p:nvPr/>
        </p:nvSpPr>
        <p:spPr>
          <a:xfrm rot="-8970905" flipH="1">
            <a:off x="7337391" y="7248542"/>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32"/>
          <p:cNvSpPr/>
          <p:nvPr/>
        </p:nvSpPr>
        <p:spPr>
          <a:xfrm rot="887923">
            <a:off x="-5959915" y="498262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722A3-E1AD-2DCF-896C-7B963E029A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A29222-FD8E-4EC4-EC56-4716806324AD}"/>
              </a:ext>
            </a:extLst>
          </p:cNvPr>
          <p:cNvSpPr/>
          <p:nvPr/>
        </p:nvSpPr>
        <p:spPr>
          <a:xfrm flipH="1" flipV="1">
            <a:off x="-457200" y="169564"/>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a:extLst>
              <a:ext uri="{FF2B5EF4-FFF2-40B4-BE49-F238E27FC236}">
                <a16:creationId xmlns:a16="http://schemas.microsoft.com/office/drawing/2014/main" id="{327B972D-7B69-2D13-913C-A3DED3C07B8D}"/>
              </a:ext>
            </a:extLst>
          </p:cNvPr>
          <p:cNvGrpSpPr/>
          <p:nvPr/>
        </p:nvGrpSpPr>
        <p:grpSpPr>
          <a:xfrm>
            <a:off x="13662994" y="337474"/>
            <a:ext cx="4296549" cy="9570246"/>
            <a:chOff x="0" y="0"/>
            <a:chExt cx="1131601" cy="2520559"/>
          </a:xfrm>
        </p:grpSpPr>
        <p:sp>
          <p:nvSpPr>
            <p:cNvPr id="4" name="Freeform 4">
              <a:extLst>
                <a:ext uri="{FF2B5EF4-FFF2-40B4-BE49-F238E27FC236}">
                  <a16:creationId xmlns:a16="http://schemas.microsoft.com/office/drawing/2014/main" id="{50F20C1B-1274-39B7-AF40-B112589002BF}"/>
                </a:ext>
              </a:extLst>
            </p:cNvPr>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a:extLst>
                <a:ext uri="{FF2B5EF4-FFF2-40B4-BE49-F238E27FC236}">
                  <a16:creationId xmlns:a16="http://schemas.microsoft.com/office/drawing/2014/main" id="{2A54271C-0691-4CA6-DD4E-EC981C8CB99C}"/>
                </a:ext>
              </a:extLst>
            </p:cNvPr>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17" name="TextBox 17">
            <a:extLst>
              <a:ext uri="{FF2B5EF4-FFF2-40B4-BE49-F238E27FC236}">
                <a16:creationId xmlns:a16="http://schemas.microsoft.com/office/drawing/2014/main" id="{0FC92FB8-5473-A68F-21FB-5BB317770B45}"/>
              </a:ext>
            </a:extLst>
          </p:cNvPr>
          <p:cNvSpPr txBox="1"/>
          <p:nvPr/>
        </p:nvSpPr>
        <p:spPr>
          <a:xfrm>
            <a:off x="2142191" y="888605"/>
            <a:ext cx="7416941" cy="1567417"/>
          </a:xfrm>
          <a:prstGeom prst="rect">
            <a:avLst/>
          </a:prstGeom>
        </p:spPr>
        <p:txBody>
          <a:bodyPr lIns="0" tIns="0" rIns="0" bIns="0" rtlCol="0" anchor="t">
            <a:spAutoFit/>
          </a:bodyPr>
          <a:lstStyle/>
          <a:p>
            <a:pPr>
              <a:lnSpc>
                <a:spcPts val="13774"/>
              </a:lnSpc>
            </a:pPr>
            <a:r>
              <a:rPr lang="en-US" sz="8000" spc="978" dirty="0">
                <a:solidFill>
                  <a:srgbClr val="231F20"/>
                </a:solidFill>
                <a:latin typeface="Oswald Bold"/>
              </a:rPr>
              <a:t>CONCLUSION</a:t>
            </a:r>
          </a:p>
        </p:txBody>
      </p:sp>
      <p:sp>
        <p:nvSpPr>
          <p:cNvPr id="20" name="Freeform 20">
            <a:extLst>
              <a:ext uri="{FF2B5EF4-FFF2-40B4-BE49-F238E27FC236}">
                <a16:creationId xmlns:a16="http://schemas.microsoft.com/office/drawing/2014/main" id="{F4A0BCC3-91C0-8855-1EB4-9E3F1F1F637A}"/>
              </a:ext>
            </a:extLst>
          </p:cNvPr>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343D7F48-A569-5786-D797-5A415AA40F16}"/>
              </a:ext>
            </a:extLst>
          </p:cNvPr>
          <p:cNvSpPr/>
          <p:nvPr/>
        </p:nvSpPr>
        <p:spPr>
          <a:xfrm>
            <a:off x="2640979" y="7882093"/>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5"/>
            <a:stretch>
              <a:fillRect t="-86495"/>
            </a:stretch>
          </a:blipFill>
        </p:spPr>
        <p:txBody>
          <a:bodyPr/>
          <a:lstStyle/>
          <a:p>
            <a:endParaRPr lang="en-IN" dirty="0"/>
          </a:p>
        </p:txBody>
      </p:sp>
      <p:pic>
        <p:nvPicPr>
          <p:cNvPr id="16" name="Picture 15">
            <a:extLst>
              <a:ext uri="{FF2B5EF4-FFF2-40B4-BE49-F238E27FC236}">
                <a16:creationId xmlns:a16="http://schemas.microsoft.com/office/drawing/2014/main" id="{DDE1D4C6-7451-F7C5-1D17-60D9E10C4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34267" y="1037943"/>
            <a:ext cx="6146739" cy="8169308"/>
          </a:xfrm>
          <a:prstGeom prst="rect">
            <a:avLst/>
          </a:prstGeom>
        </p:spPr>
      </p:pic>
      <p:grpSp>
        <p:nvGrpSpPr>
          <p:cNvPr id="19" name="Group 18">
            <a:extLst>
              <a:ext uri="{FF2B5EF4-FFF2-40B4-BE49-F238E27FC236}">
                <a16:creationId xmlns:a16="http://schemas.microsoft.com/office/drawing/2014/main" id="{6E5D97A5-2F5B-6394-27FF-F0031FC7DD98}"/>
              </a:ext>
            </a:extLst>
          </p:cNvPr>
          <p:cNvGrpSpPr/>
          <p:nvPr/>
        </p:nvGrpSpPr>
        <p:grpSpPr>
          <a:xfrm>
            <a:off x="2117103" y="3125191"/>
            <a:ext cx="10800718" cy="4761509"/>
            <a:chOff x="2117103" y="3125191"/>
            <a:chExt cx="10800718" cy="4761509"/>
          </a:xfrm>
        </p:grpSpPr>
        <p:grpSp>
          <p:nvGrpSpPr>
            <p:cNvPr id="8" name="Group 8">
              <a:extLst>
                <a:ext uri="{FF2B5EF4-FFF2-40B4-BE49-F238E27FC236}">
                  <a16:creationId xmlns:a16="http://schemas.microsoft.com/office/drawing/2014/main" id="{4889302B-29CF-7B00-513C-CEEB36E41505}"/>
                </a:ext>
              </a:extLst>
            </p:cNvPr>
            <p:cNvGrpSpPr/>
            <p:nvPr/>
          </p:nvGrpSpPr>
          <p:grpSpPr>
            <a:xfrm>
              <a:off x="2117103" y="3125191"/>
              <a:ext cx="10800718" cy="4761509"/>
              <a:chOff x="0" y="0"/>
              <a:chExt cx="3682024" cy="746746"/>
            </a:xfrm>
          </p:grpSpPr>
          <p:sp>
            <p:nvSpPr>
              <p:cNvPr id="9" name="Freeform 9">
                <a:extLst>
                  <a:ext uri="{FF2B5EF4-FFF2-40B4-BE49-F238E27FC236}">
                    <a16:creationId xmlns:a16="http://schemas.microsoft.com/office/drawing/2014/main" id="{CCCD750E-ABD9-0FD6-C8B8-2F951B1C82A8}"/>
                  </a:ext>
                </a:extLst>
              </p:cNvPr>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0" name="TextBox 10">
                <a:extLst>
                  <a:ext uri="{FF2B5EF4-FFF2-40B4-BE49-F238E27FC236}">
                    <a16:creationId xmlns:a16="http://schemas.microsoft.com/office/drawing/2014/main" id="{E77268BC-1A41-C82C-73EC-F8230B86CB54}"/>
                  </a:ext>
                </a:extLst>
              </p:cNvPr>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8" name="TextBox 18">
              <a:extLst>
                <a:ext uri="{FF2B5EF4-FFF2-40B4-BE49-F238E27FC236}">
                  <a16:creationId xmlns:a16="http://schemas.microsoft.com/office/drawing/2014/main" id="{EB58F297-9C13-0AB0-9413-37C795A4B745}"/>
                </a:ext>
              </a:extLst>
            </p:cNvPr>
            <p:cNvSpPr txBox="1"/>
            <p:nvPr/>
          </p:nvSpPr>
          <p:spPr>
            <a:xfrm>
              <a:off x="3625431" y="3289210"/>
              <a:ext cx="9176169" cy="4381392"/>
            </a:xfrm>
            <a:prstGeom prst="rect">
              <a:avLst/>
            </a:prstGeom>
          </p:spPr>
          <p:txBody>
            <a:bodyPr wrap="square" lIns="0" tIns="0" rIns="0" bIns="0" rtlCol="0" anchor="t">
              <a:spAutoFit/>
            </a:bodyPr>
            <a:lstStyle/>
            <a:p>
              <a:pPr marL="0" indent="0">
                <a:lnSpc>
                  <a:spcPct val="150000"/>
                </a:lnSpc>
                <a:buNone/>
              </a:pPr>
              <a:r>
                <a:rPr lang="en-US" sz="2400" b="0" i="0" dirty="0">
                  <a:solidFill>
                    <a:srgbClr val="0D0D0D"/>
                  </a:solidFill>
                  <a:effectLst/>
                  <a:latin typeface="DM Sans" pitchFamily="2" charset="0"/>
                </a:rPr>
                <a:t>In conclusion, our presentation has shed light on the development of a frontend project focused on stock market prediction. Our project integrates various frontend technologies and data visualization techniques to provide users with an intuitive platform for analyzing stock market trends and making predictions. By incorporating interactive charts and user-friendly interfaces, we aim to enhance the user experience and facilitate efficient navigation through complex financial data.</a:t>
              </a:r>
              <a:endParaRPr lang="en-US" sz="2400" dirty="0">
                <a:latin typeface="DM Sans" pitchFamily="2" charset="0"/>
              </a:endParaRPr>
            </a:p>
          </p:txBody>
        </p:sp>
        <p:grpSp>
          <p:nvGrpSpPr>
            <p:cNvPr id="6" name="Group 5">
              <a:extLst>
                <a:ext uri="{FF2B5EF4-FFF2-40B4-BE49-F238E27FC236}">
                  <a16:creationId xmlns:a16="http://schemas.microsoft.com/office/drawing/2014/main" id="{872F3603-5E2D-522E-FDB2-16D097ED6779}"/>
                </a:ext>
              </a:extLst>
            </p:cNvPr>
            <p:cNvGrpSpPr/>
            <p:nvPr/>
          </p:nvGrpSpPr>
          <p:grpSpPr>
            <a:xfrm>
              <a:off x="2358341" y="3291804"/>
              <a:ext cx="888393" cy="960186"/>
              <a:chOff x="8125545" y="3659188"/>
              <a:chExt cx="1851131" cy="2093416"/>
            </a:xfrm>
          </p:grpSpPr>
          <p:grpSp>
            <p:nvGrpSpPr>
              <p:cNvPr id="7" name="Group 19">
                <a:extLst>
                  <a:ext uri="{FF2B5EF4-FFF2-40B4-BE49-F238E27FC236}">
                    <a16:creationId xmlns:a16="http://schemas.microsoft.com/office/drawing/2014/main" id="{1A48F5EF-F21C-0AC4-856C-A4F53E9ACBF0}"/>
                  </a:ext>
                </a:extLst>
              </p:cNvPr>
              <p:cNvGrpSpPr/>
              <p:nvPr/>
            </p:nvGrpSpPr>
            <p:grpSpPr>
              <a:xfrm>
                <a:off x="8125545" y="3659188"/>
                <a:ext cx="1851131" cy="2093416"/>
                <a:chOff x="2351" y="2245"/>
                <a:chExt cx="734249" cy="830351"/>
              </a:xfrm>
            </p:grpSpPr>
            <p:sp>
              <p:nvSpPr>
                <p:cNvPr id="13" name="Freeform 20">
                  <a:extLst>
                    <a:ext uri="{FF2B5EF4-FFF2-40B4-BE49-F238E27FC236}">
                      <a16:creationId xmlns:a16="http://schemas.microsoft.com/office/drawing/2014/main" id="{43D45341-97A9-3888-BAFC-548531558C5F}"/>
                    </a:ext>
                  </a:extLst>
                </p:cNvPr>
                <p:cNvSpPr/>
                <p:nvPr/>
              </p:nvSpPr>
              <p:spPr>
                <a:xfrm>
                  <a:off x="2351" y="2245"/>
                  <a:ext cx="734249" cy="83035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14" name="TextBox 21">
                  <a:extLst>
                    <a:ext uri="{FF2B5EF4-FFF2-40B4-BE49-F238E27FC236}">
                      <a16:creationId xmlns:a16="http://schemas.microsoft.com/office/drawing/2014/main" id="{D44C1100-7137-BDA0-5A3A-DC72D237E0A9}"/>
                    </a:ext>
                  </a:extLst>
                </p:cNvPr>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11" name="Graphic 10" descr="Bullseye">
                <a:extLst>
                  <a:ext uri="{FF2B5EF4-FFF2-40B4-BE49-F238E27FC236}">
                    <a16:creationId xmlns:a16="http://schemas.microsoft.com/office/drawing/2014/main" id="{4FC560FD-3E07-4986-E749-8EF52E952F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26923" y="3784819"/>
                <a:ext cx="1664952" cy="1834556"/>
              </a:xfrm>
              <a:prstGeom prst="rect">
                <a:avLst/>
              </a:prstGeom>
            </p:spPr>
          </p:pic>
        </p:grpSp>
      </p:grpSp>
    </p:spTree>
    <p:extLst>
      <p:ext uri="{BB962C8B-B14F-4D97-AF65-F5344CB8AC3E}">
        <p14:creationId xmlns:p14="http://schemas.microsoft.com/office/powerpoint/2010/main" val="3424356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rot="-10580377">
            <a:off x="8611392" y="-8973390"/>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561733" y="2105045"/>
            <a:ext cx="8097687" cy="4867679"/>
          </a:xfrm>
          <a:prstGeom prst="rect">
            <a:avLst/>
          </a:prstGeom>
        </p:spPr>
        <p:txBody>
          <a:bodyPr lIns="0" tIns="0" rIns="0" bIns="0" rtlCol="0" anchor="t">
            <a:spAutoFit/>
          </a:bodyPr>
          <a:lstStyle/>
          <a:p>
            <a:pPr marL="0" lvl="0" indent="0">
              <a:lnSpc>
                <a:spcPts val="13015"/>
              </a:lnSpc>
              <a:spcBef>
                <a:spcPct val="0"/>
              </a:spcBef>
            </a:pPr>
            <a:r>
              <a:rPr lang="en-US" sz="9431" spc="924" dirty="0">
                <a:solidFill>
                  <a:srgbClr val="231F20"/>
                </a:solidFill>
                <a:latin typeface="Oswald Bold"/>
              </a:rPr>
              <a:t>THANK YOU FOR YOUR TIME!</a:t>
            </a:r>
          </a:p>
        </p:txBody>
      </p:sp>
      <p:sp>
        <p:nvSpPr>
          <p:cNvPr id="8" name="Freeform 8"/>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20" name="Picture 19">
            <a:extLst>
              <a:ext uri="{FF2B5EF4-FFF2-40B4-BE49-F238E27FC236}">
                <a16:creationId xmlns:a16="http://schemas.microsoft.com/office/drawing/2014/main" id="{88273DA9-8E83-12E7-7F78-577D72AC6B0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82800" y="98451"/>
            <a:ext cx="3369623" cy="148765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019320" y="2901696"/>
            <a:ext cx="1400485" cy="6966204"/>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txBody>
            <a:bodyPr/>
            <a:lstStyle/>
            <a:p>
              <a:endParaRPr lang="en-IN" dirty="0"/>
            </a:p>
          </p:txBody>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spc="978" dirty="0">
                <a:solidFill>
                  <a:srgbClr val="231F20"/>
                </a:solidFill>
                <a:latin typeface="Oswald Bold"/>
              </a:rPr>
              <a:t>CONTENT</a:t>
            </a:r>
          </a:p>
        </p:txBody>
      </p:sp>
      <p:sp>
        <p:nvSpPr>
          <p:cNvPr id="7" name="Freeform 7"/>
          <p:cNvSpPr/>
          <p:nvPr/>
        </p:nvSpPr>
        <p:spPr>
          <a:xfrm rot="2016048">
            <a:off x="11885152" y="-230304"/>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9" name="TextBox 9"/>
          <p:cNvSpPr txBox="1"/>
          <p:nvPr/>
        </p:nvSpPr>
        <p:spPr>
          <a:xfrm>
            <a:off x="5225756" y="4039936"/>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5207680" y="5716606"/>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04</a:t>
            </a:r>
          </a:p>
        </p:txBody>
      </p:sp>
      <p:sp>
        <p:nvSpPr>
          <p:cNvPr id="12" name="TextBox 12"/>
          <p:cNvSpPr txBox="1"/>
          <p:nvPr/>
        </p:nvSpPr>
        <p:spPr>
          <a:xfrm>
            <a:off x="5231352" y="6513386"/>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05</a:t>
            </a:r>
          </a:p>
        </p:txBody>
      </p:sp>
      <p:sp>
        <p:nvSpPr>
          <p:cNvPr id="13" name="TextBox 13"/>
          <p:cNvSpPr txBox="1"/>
          <p:nvPr/>
        </p:nvSpPr>
        <p:spPr>
          <a:xfrm>
            <a:off x="5225756" y="7326192"/>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06</a:t>
            </a:r>
          </a:p>
        </p:txBody>
      </p:sp>
      <p:sp>
        <p:nvSpPr>
          <p:cNvPr id="15" name="TextBox 15"/>
          <p:cNvSpPr txBox="1"/>
          <p:nvPr/>
        </p:nvSpPr>
        <p:spPr>
          <a:xfrm>
            <a:off x="6607430" y="3333137"/>
            <a:ext cx="5790503" cy="429092"/>
          </a:xfrm>
          <a:prstGeom prst="rect">
            <a:avLst/>
          </a:prstGeom>
        </p:spPr>
        <p:txBody>
          <a:bodyPr lIns="0" tIns="0" rIns="0" bIns="0" rtlCol="0" anchor="t">
            <a:spAutoFit/>
          </a:bodyPr>
          <a:lstStyle/>
          <a:p>
            <a:pPr>
              <a:lnSpc>
                <a:spcPts val="3483"/>
              </a:lnSpc>
            </a:pPr>
            <a:r>
              <a:rPr lang="en-US" sz="2524" spc="247" dirty="0">
                <a:solidFill>
                  <a:srgbClr val="231F20"/>
                </a:solidFill>
                <a:latin typeface="DM Sans"/>
              </a:rPr>
              <a:t>OUR TEAM</a:t>
            </a:r>
          </a:p>
        </p:txBody>
      </p:sp>
      <p:sp>
        <p:nvSpPr>
          <p:cNvPr id="16" name="TextBox 16"/>
          <p:cNvSpPr txBox="1"/>
          <p:nvPr/>
        </p:nvSpPr>
        <p:spPr>
          <a:xfrm>
            <a:off x="6607430" y="4127355"/>
            <a:ext cx="6076629" cy="429092"/>
          </a:xfrm>
          <a:prstGeom prst="rect">
            <a:avLst/>
          </a:prstGeom>
        </p:spPr>
        <p:txBody>
          <a:bodyPr lIns="0" tIns="0" rIns="0" bIns="0" rtlCol="0" anchor="t">
            <a:spAutoFit/>
          </a:bodyPr>
          <a:lstStyle/>
          <a:p>
            <a:pPr>
              <a:lnSpc>
                <a:spcPts val="3483"/>
              </a:lnSpc>
            </a:pPr>
            <a:r>
              <a:rPr lang="en-US" sz="2524" spc="247" dirty="0">
                <a:solidFill>
                  <a:srgbClr val="231F20"/>
                </a:solidFill>
                <a:latin typeface="DM Sans"/>
              </a:rPr>
              <a:t>INTRODUCTION</a:t>
            </a:r>
          </a:p>
        </p:txBody>
      </p:sp>
      <p:sp>
        <p:nvSpPr>
          <p:cNvPr id="17" name="TextBox 17"/>
          <p:cNvSpPr txBox="1"/>
          <p:nvPr/>
        </p:nvSpPr>
        <p:spPr>
          <a:xfrm>
            <a:off x="6607430" y="5047445"/>
            <a:ext cx="5790503"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OBJECTIVE</a:t>
            </a:r>
          </a:p>
        </p:txBody>
      </p:sp>
      <p:sp>
        <p:nvSpPr>
          <p:cNvPr id="18" name="TextBox 18"/>
          <p:cNvSpPr txBox="1"/>
          <p:nvPr/>
        </p:nvSpPr>
        <p:spPr>
          <a:xfrm>
            <a:off x="6607430" y="5841663"/>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SCOPE</a:t>
            </a:r>
          </a:p>
        </p:txBody>
      </p:sp>
      <p:sp>
        <p:nvSpPr>
          <p:cNvPr id="19" name="TextBox 19"/>
          <p:cNvSpPr txBox="1"/>
          <p:nvPr/>
        </p:nvSpPr>
        <p:spPr>
          <a:xfrm>
            <a:off x="6607430" y="6642507"/>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MODULES</a:t>
            </a:r>
          </a:p>
        </p:txBody>
      </p:sp>
      <p:sp>
        <p:nvSpPr>
          <p:cNvPr id="22" name="TextBox 13">
            <a:extLst>
              <a:ext uri="{FF2B5EF4-FFF2-40B4-BE49-F238E27FC236}">
                <a16:creationId xmlns:a16="http://schemas.microsoft.com/office/drawing/2014/main" id="{509E8E0E-0516-B81A-3D6C-9DEC4FC4B17F}"/>
              </a:ext>
            </a:extLst>
          </p:cNvPr>
          <p:cNvSpPr txBox="1"/>
          <p:nvPr/>
        </p:nvSpPr>
        <p:spPr>
          <a:xfrm>
            <a:off x="5250952" y="8140943"/>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07</a:t>
            </a:r>
          </a:p>
        </p:txBody>
      </p:sp>
      <p:grpSp>
        <p:nvGrpSpPr>
          <p:cNvPr id="25" name="Group 24">
            <a:extLst>
              <a:ext uri="{FF2B5EF4-FFF2-40B4-BE49-F238E27FC236}">
                <a16:creationId xmlns:a16="http://schemas.microsoft.com/office/drawing/2014/main" id="{81E916FE-2D19-D40D-2F11-63E7C3412897}"/>
              </a:ext>
            </a:extLst>
          </p:cNvPr>
          <p:cNvGrpSpPr/>
          <p:nvPr/>
        </p:nvGrpSpPr>
        <p:grpSpPr>
          <a:xfrm>
            <a:off x="6607429" y="8200061"/>
            <a:ext cx="5790504" cy="1221469"/>
            <a:chOff x="6607429" y="7434884"/>
            <a:chExt cx="5790504" cy="1221469"/>
          </a:xfrm>
        </p:grpSpPr>
        <p:sp>
          <p:nvSpPr>
            <p:cNvPr id="20" name="TextBox 20"/>
            <p:cNvSpPr txBox="1"/>
            <p:nvPr/>
          </p:nvSpPr>
          <p:spPr>
            <a:xfrm>
              <a:off x="6607430" y="7434884"/>
              <a:ext cx="5790503"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WORK DISTRIBUTION</a:t>
              </a:r>
            </a:p>
          </p:txBody>
        </p:sp>
        <p:sp>
          <p:nvSpPr>
            <p:cNvPr id="24" name="TextBox 20">
              <a:extLst>
                <a:ext uri="{FF2B5EF4-FFF2-40B4-BE49-F238E27FC236}">
                  <a16:creationId xmlns:a16="http://schemas.microsoft.com/office/drawing/2014/main" id="{25A96A03-820E-03C4-F31B-A61AE96F2E47}"/>
                </a:ext>
              </a:extLst>
            </p:cNvPr>
            <p:cNvSpPr txBox="1"/>
            <p:nvPr/>
          </p:nvSpPr>
          <p:spPr>
            <a:xfrm>
              <a:off x="6607429" y="8227261"/>
              <a:ext cx="5790503"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CONCLUSION</a:t>
              </a:r>
            </a:p>
          </p:txBody>
        </p:sp>
      </p:grpSp>
      <p:sp>
        <p:nvSpPr>
          <p:cNvPr id="23" name="TextBox 13">
            <a:extLst>
              <a:ext uri="{FF2B5EF4-FFF2-40B4-BE49-F238E27FC236}">
                <a16:creationId xmlns:a16="http://schemas.microsoft.com/office/drawing/2014/main" id="{F59C9DB2-CCBC-D023-B1D8-2CDA934462C2}"/>
              </a:ext>
            </a:extLst>
          </p:cNvPr>
          <p:cNvSpPr txBox="1"/>
          <p:nvPr/>
        </p:nvSpPr>
        <p:spPr>
          <a:xfrm>
            <a:off x="5225756" y="8919418"/>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08</a:t>
            </a:r>
          </a:p>
        </p:txBody>
      </p:sp>
      <p:sp>
        <p:nvSpPr>
          <p:cNvPr id="26" name="TextBox 19">
            <a:extLst>
              <a:ext uri="{FF2B5EF4-FFF2-40B4-BE49-F238E27FC236}">
                <a16:creationId xmlns:a16="http://schemas.microsoft.com/office/drawing/2014/main" id="{0CE42BB1-EDAB-A3E8-7AAD-2CCE3F577F87}"/>
              </a:ext>
            </a:extLst>
          </p:cNvPr>
          <p:cNvSpPr txBox="1"/>
          <p:nvPr/>
        </p:nvSpPr>
        <p:spPr>
          <a:xfrm>
            <a:off x="6607430" y="7402084"/>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LITERATURE REVIEW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7DBBB-8049-56C6-10D6-E8EF36753A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30C1C7C-5BC6-E382-E341-6001F8500BE1}"/>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5FE4D35D-6A18-8CCF-12C3-1190C38D12FA}"/>
              </a:ext>
            </a:extLst>
          </p:cNvPr>
          <p:cNvSpPr/>
          <p:nvPr/>
        </p:nvSpPr>
        <p:spPr>
          <a:xfrm rot="887923">
            <a:off x="-6937517" y="-874735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F9F18234-9280-BCF8-3B5A-2DB5D3E99416}"/>
              </a:ext>
            </a:extLst>
          </p:cNvPr>
          <p:cNvSpPr/>
          <p:nvPr/>
        </p:nvSpPr>
        <p:spPr>
          <a:xfrm rot="-10580377">
            <a:off x="10646613" y="3123224"/>
            <a:ext cx="12102934" cy="12419055"/>
          </a:xfrm>
          <a:custGeom>
            <a:avLst/>
            <a:gdLst/>
            <a:ahLst/>
            <a:cxnLst/>
            <a:rect l="l" t="t" r="r" b="b"/>
            <a:pathLst>
              <a:path w="12102934" h="12419055">
                <a:moveTo>
                  <a:pt x="0" y="0"/>
                </a:moveTo>
                <a:lnTo>
                  <a:pt x="12102933" y="0"/>
                </a:lnTo>
                <a:lnTo>
                  <a:pt x="12102933"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a:extLst>
              <a:ext uri="{FF2B5EF4-FFF2-40B4-BE49-F238E27FC236}">
                <a16:creationId xmlns:a16="http://schemas.microsoft.com/office/drawing/2014/main" id="{53351A0F-EFCA-CFF4-C475-192D30B9A04A}"/>
              </a:ext>
            </a:extLst>
          </p:cNvPr>
          <p:cNvSpPr txBox="1"/>
          <p:nvPr/>
        </p:nvSpPr>
        <p:spPr>
          <a:xfrm>
            <a:off x="2343797" y="1155414"/>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OUR TEAM</a:t>
            </a:r>
          </a:p>
        </p:txBody>
      </p:sp>
      <p:grpSp>
        <p:nvGrpSpPr>
          <p:cNvPr id="6" name="Group 6">
            <a:extLst>
              <a:ext uri="{FF2B5EF4-FFF2-40B4-BE49-F238E27FC236}">
                <a16:creationId xmlns:a16="http://schemas.microsoft.com/office/drawing/2014/main" id="{00F9EF2E-5F41-15EA-37F7-008308863CAB}"/>
              </a:ext>
            </a:extLst>
          </p:cNvPr>
          <p:cNvGrpSpPr/>
          <p:nvPr/>
        </p:nvGrpSpPr>
        <p:grpSpPr>
          <a:xfrm>
            <a:off x="3416119" y="4821179"/>
            <a:ext cx="3145217" cy="3434885"/>
            <a:chOff x="0" y="0"/>
            <a:chExt cx="862412" cy="941838"/>
          </a:xfrm>
        </p:grpSpPr>
        <p:sp>
          <p:nvSpPr>
            <p:cNvPr id="7" name="Freeform 7">
              <a:extLst>
                <a:ext uri="{FF2B5EF4-FFF2-40B4-BE49-F238E27FC236}">
                  <a16:creationId xmlns:a16="http://schemas.microsoft.com/office/drawing/2014/main" id="{10A11FB1-143B-1DAF-45A0-9E9FB3EA2A1F}"/>
                </a:ext>
              </a:extLst>
            </p:cNvPr>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8" name="TextBox 8">
              <a:extLst>
                <a:ext uri="{FF2B5EF4-FFF2-40B4-BE49-F238E27FC236}">
                  <a16:creationId xmlns:a16="http://schemas.microsoft.com/office/drawing/2014/main" id="{95030EFB-CF1A-B90B-0AED-D20DCE2FC5EA}"/>
                </a:ext>
              </a:extLst>
            </p:cNvPr>
            <p:cNvSpPr txBox="1"/>
            <p:nvPr/>
          </p:nvSpPr>
          <p:spPr>
            <a:xfrm>
              <a:off x="0" y="-47625"/>
              <a:ext cx="862412" cy="989463"/>
            </a:xfrm>
            <a:prstGeom prst="rect">
              <a:avLst/>
            </a:prstGeom>
          </p:spPr>
          <p:txBody>
            <a:bodyPr lIns="50800" tIns="50800" rIns="50800" bIns="50800" rtlCol="0" anchor="ctr"/>
            <a:lstStyle/>
            <a:p>
              <a:pPr algn="ctr">
                <a:lnSpc>
                  <a:spcPts val="3360"/>
                </a:lnSpc>
              </a:pPr>
              <a:endParaRPr sz="2800"/>
            </a:p>
          </p:txBody>
        </p:sp>
      </p:grpSp>
      <p:sp>
        <p:nvSpPr>
          <p:cNvPr id="9" name="TextBox 9">
            <a:extLst>
              <a:ext uri="{FF2B5EF4-FFF2-40B4-BE49-F238E27FC236}">
                <a16:creationId xmlns:a16="http://schemas.microsoft.com/office/drawing/2014/main" id="{7FB21248-D40D-7F36-5642-A3CD51CF9198}"/>
              </a:ext>
            </a:extLst>
          </p:cNvPr>
          <p:cNvSpPr txBox="1"/>
          <p:nvPr/>
        </p:nvSpPr>
        <p:spPr>
          <a:xfrm>
            <a:off x="3860186" y="5369919"/>
            <a:ext cx="2257081" cy="887166"/>
          </a:xfrm>
          <a:prstGeom prst="rect">
            <a:avLst/>
          </a:prstGeom>
        </p:spPr>
        <p:txBody>
          <a:bodyPr lIns="0" tIns="0" rIns="0" bIns="0" rtlCol="0" anchor="t">
            <a:spAutoFit/>
          </a:bodyPr>
          <a:lstStyle/>
          <a:p>
            <a:pPr algn="ctr">
              <a:lnSpc>
                <a:spcPts val="3286"/>
              </a:lnSpc>
            </a:pPr>
            <a:r>
              <a:rPr lang="en-US" sz="3600" spc="136" dirty="0">
                <a:solidFill>
                  <a:srgbClr val="FFFBFB"/>
                </a:solidFill>
                <a:latin typeface="DM Sans"/>
              </a:rPr>
              <a:t>Deep Hirapara</a:t>
            </a:r>
          </a:p>
        </p:txBody>
      </p:sp>
      <p:sp>
        <p:nvSpPr>
          <p:cNvPr id="10" name="TextBox 10">
            <a:extLst>
              <a:ext uri="{FF2B5EF4-FFF2-40B4-BE49-F238E27FC236}">
                <a16:creationId xmlns:a16="http://schemas.microsoft.com/office/drawing/2014/main" id="{0A5360FD-57C9-776B-1502-8C609ECEF4FE}"/>
              </a:ext>
            </a:extLst>
          </p:cNvPr>
          <p:cNvSpPr txBox="1"/>
          <p:nvPr/>
        </p:nvSpPr>
        <p:spPr>
          <a:xfrm>
            <a:off x="3837677" y="7058927"/>
            <a:ext cx="2302097" cy="343043"/>
          </a:xfrm>
          <a:prstGeom prst="rect">
            <a:avLst/>
          </a:prstGeom>
        </p:spPr>
        <p:txBody>
          <a:bodyPr lIns="0" tIns="0" rIns="0" bIns="0" rtlCol="0" anchor="t">
            <a:spAutoFit/>
          </a:bodyPr>
          <a:lstStyle/>
          <a:p>
            <a:pPr algn="ctr">
              <a:lnSpc>
                <a:spcPts val="2464"/>
              </a:lnSpc>
            </a:pPr>
            <a:r>
              <a:rPr lang="en-US" sz="2800" spc="102" dirty="0">
                <a:solidFill>
                  <a:srgbClr val="FFFBFB"/>
                </a:solidFill>
                <a:latin typeface="DM Sans"/>
              </a:rPr>
              <a:t>21IT403</a:t>
            </a:r>
          </a:p>
        </p:txBody>
      </p:sp>
      <p:grpSp>
        <p:nvGrpSpPr>
          <p:cNvPr id="14" name="Group 14">
            <a:extLst>
              <a:ext uri="{FF2B5EF4-FFF2-40B4-BE49-F238E27FC236}">
                <a16:creationId xmlns:a16="http://schemas.microsoft.com/office/drawing/2014/main" id="{62A4028D-C953-01D9-2912-3DC693EEBF3C}"/>
              </a:ext>
            </a:extLst>
          </p:cNvPr>
          <p:cNvGrpSpPr/>
          <p:nvPr/>
        </p:nvGrpSpPr>
        <p:grpSpPr>
          <a:xfrm>
            <a:off x="7571796" y="4821179"/>
            <a:ext cx="3145217" cy="3434885"/>
            <a:chOff x="0" y="0"/>
            <a:chExt cx="862412" cy="941838"/>
          </a:xfrm>
        </p:grpSpPr>
        <p:sp>
          <p:nvSpPr>
            <p:cNvPr id="15" name="Freeform 15">
              <a:extLst>
                <a:ext uri="{FF2B5EF4-FFF2-40B4-BE49-F238E27FC236}">
                  <a16:creationId xmlns:a16="http://schemas.microsoft.com/office/drawing/2014/main" id="{9CA2BA64-1F98-014D-7511-ED3B7C020E4A}"/>
                </a:ext>
              </a:extLst>
            </p:cNvPr>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16" name="TextBox 16">
              <a:extLst>
                <a:ext uri="{FF2B5EF4-FFF2-40B4-BE49-F238E27FC236}">
                  <a16:creationId xmlns:a16="http://schemas.microsoft.com/office/drawing/2014/main" id="{68FDB7CC-C811-9B83-4C32-073BFD527A14}"/>
                </a:ext>
              </a:extLst>
            </p:cNvPr>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17" name="TextBox 17">
            <a:extLst>
              <a:ext uri="{FF2B5EF4-FFF2-40B4-BE49-F238E27FC236}">
                <a16:creationId xmlns:a16="http://schemas.microsoft.com/office/drawing/2014/main" id="{D2A85F50-43AA-5932-1130-FA291A277E5A}"/>
              </a:ext>
            </a:extLst>
          </p:cNvPr>
          <p:cNvSpPr txBox="1"/>
          <p:nvPr/>
        </p:nvSpPr>
        <p:spPr>
          <a:xfrm>
            <a:off x="8025474" y="5369919"/>
            <a:ext cx="2213980" cy="887166"/>
          </a:xfrm>
          <a:prstGeom prst="rect">
            <a:avLst/>
          </a:prstGeom>
        </p:spPr>
        <p:txBody>
          <a:bodyPr lIns="0" tIns="0" rIns="0" bIns="0" rtlCol="0" anchor="t">
            <a:spAutoFit/>
          </a:bodyPr>
          <a:lstStyle/>
          <a:p>
            <a:pPr algn="ctr">
              <a:lnSpc>
                <a:spcPts val="3286"/>
              </a:lnSpc>
            </a:pPr>
            <a:r>
              <a:rPr lang="en-US" sz="3600" spc="136" dirty="0" err="1">
                <a:solidFill>
                  <a:srgbClr val="FFFBFB"/>
                </a:solidFill>
                <a:latin typeface="DM Sans"/>
              </a:rPr>
              <a:t>Vatsal</a:t>
            </a:r>
            <a:r>
              <a:rPr lang="en-US" sz="3600" spc="136" dirty="0">
                <a:solidFill>
                  <a:srgbClr val="FFFBFB"/>
                </a:solidFill>
                <a:latin typeface="DM Sans"/>
              </a:rPr>
              <a:t> Patel</a:t>
            </a:r>
          </a:p>
        </p:txBody>
      </p:sp>
      <p:sp>
        <p:nvSpPr>
          <p:cNvPr id="18" name="TextBox 18">
            <a:extLst>
              <a:ext uri="{FF2B5EF4-FFF2-40B4-BE49-F238E27FC236}">
                <a16:creationId xmlns:a16="http://schemas.microsoft.com/office/drawing/2014/main" id="{7022141B-6CAD-F257-83A9-7460BFEA7673}"/>
              </a:ext>
            </a:extLst>
          </p:cNvPr>
          <p:cNvSpPr txBox="1"/>
          <p:nvPr/>
        </p:nvSpPr>
        <p:spPr>
          <a:xfrm>
            <a:off x="8001718" y="7058928"/>
            <a:ext cx="2302097" cy="343043"/>
          </a:xfrm>
          <a:prstGeom prst="rect">
            <a:avLst/>
          </a:prstGeom>
        </p:spPr>
        <p:txBody>
          <a:bodyPr lIns="0" tIns="0" rIns="0" bIns="0" rtlCol="0" anchor="t">
            <a:spAutoFit/>
          </a:bodyPr>
          <a:lstStyle/>
          <a:p>
            <a:pPr algn="ctr">
              <a:lnSpc>
                <a:spcPts val="2464"/>
              </a:lnSpc>
            </a:pPr>
            <a:r>
              <a:rPr lang="en-US" sz="2800" spc="102" dirty="0">
                <a:solidFill>
                  <a:srgbClr val="FFFBFB"/>
                </a:solidFill>
                <a:latin typeface="DM Sans"/>
              </a:rPr>
              <a:t>21IT414</a:t>
            </a:r>
          </a:p>
        </p:txBody>
      </p:sp>
      <p:grpSp>
        <p:nvGrpSpPr>
          <p:cNvPr id="22" name="Group 22">
            <a:extLst>
              <a:ext uri="{FF2B5EF4-FFF2-40B4-BE49-F238E27FC236}">
                <a16:creationId xmlns:a16="http://schemas.microsoft.com/office/drawing/2014/main" id="{6B5A8839-C0D6-FCAA-0A30-1B7A70528724}"/>
              </a:ext>
            </a:extLst>
          </p:cNvPr>
          <p:cNvGrpSpPr/>
          <p:nvPr/>
        </p:nvGrpSpPr>
        <p:grpSpPr>
          <a:xfrm>
            <a:off x="11726664" y="4821179"/>
            <a:ext cx="3145217" cy="3434885"/>
            <a:chOff x="0" y="0"/>
            <a:chExt cx="862412" cy="941838"/>
          </a:xfrm>
        </p:grpSpPr>
        <p:sp>
          <p:nvSpPr>
            <p:cNvPr id="23" name="Freeform 23">
              <a:extLst>
                <a:ext uri="{FF2B5EF4-FFF2-40B4-BE49-F238E27FC236}">
                  <a16:creationId xmlns:a16="http://schemas.microsoft.com/office/drawing/2014/main" id="{0F223A0E-8DF2-0530-91DC-67984A9BDDF0}"/>
                </a:ext>
              </a:extLst>
            </p:cNvPr>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24" name="TextBox 24">
              <a:extLst>
                <a:ext uri="{FF2B5EF4-FFF2-40B4-BE49-F238E27FC236}">
                  <a16:creationId xmlns:a16="http://schemas.microsoft.com/office/drawing/2014/main" id="{28BFE1FC-6953-8B53-24F4-B990CB196EFD}"/>
                </a:ext>
              </a:extLst>
            </p:cNvPr>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25" name="TextBox 25">
            <a:extLst>
              <a:ext uri="{FF2B5EF4-FFF2-40B4-BE49-F238E27FC236}">
                <a16:creationId xmlns:a16="http://schemas.microsoft.com/office/drawing/2014/main" id="{0F8DB9E4-9AF4-F18C-9917-1FC90CADD9C1}"/>
              </a:ext>
            </a:extLst>
          </p:cNvPr>
          <p:cNvSpPr txBox="1"/>
          <p:nvPr/>
        </p:nvSpPr>
        <p:spPr>
          <a:xfrm>
            <a:off x="12250439" y="5369919"/>
            <a:ext cx="2009227" cy="872483"/>
          </a:xfrm>
          <a:prstGeom prst="rect">
            <a:avLst/>
          </a:prstGeom>
        </p:spPr>
        <p:txBody>
          <a:bodyPr lIns="0" tIns="0" rIns="0" bIns="0" rtlCol="0" anchor="t">
            <a:spAutoFit/>
          </a:bodyPr>
          <a:lstStyle/>
          <a:p>
            <a:pPr algn="ctr">
              <a:lnSpc>
                <a:spcPts val="3286"/>
              </a:lnSpc>
            </a:pPr>
            <a:r>
              <a:rPr lang="en-US" sz="3600" spc="136" dirty="0">
                <a:solidFill>
                  <a:srgbClr val="FFFBFB"/>
                </a:solidFill>
                <a:latin typeface="DM Sans"/>
              </a:rPr>
              <a:t>Pratham </a:t>
            </a:r>
            <a:r>
              <a:rPr lang="en-US" sz="3600" spc="136" dirty="0" err="1">
                <a:solidFill>
                  <a:srgbClr val="FFFBFB"/>
                </a:solidFill>
                <a:latin typeface="DM Sans"/>
              </a:rPr>
              <a:t>Satani</a:t>
            </a:r>
            <a:endParaRPr lang="en-US" sz="3600" spc="136" dirty="0">
              <a:solidFill>
                <a:srgbClr val="FFFBFB"/>
              </a:solidFill>
              <a:latin typeface="DM Sans"/>
            </a:endParaRPr>
          </a:p>
        </p:txBody>
      </p:sp>
      <p:sp>
        <p:nvSpPr>
          <p:cNvPr id="26" name="TextBox 26">
            <a:extLst>
              <a:ext uri="{FF2B5EF4-FFF2-40B4-BE49-F238E27FC236}">
                <a16:creationId xmlns:a16="http://schemas.microsoft.com/office/drawing/2014/main" id="{C5339245-2AB3-57A2-A4A1-49FC2A7242E7}"/>
              </a:ext>
            </a:extLst>
          </p:cNvPr>
          <p:cNvSpPr txBox="1"/>
          <p:nvPr/>
        </p:nvSpPr>
        <p:spPr>
          <a:xfrm>
            <a:off x="12145838" y="7058928"/>
            <a:ext cx="2302097" cy="343043"/>
          </a:xfrm>
          <a:prstGeom prst="rect">
            <a:avLst/>
          </a:prstGeom>
        </p:spPr>
        <p:txBody>
          <a:bodyPr lIns="0" tIns="0" rIns="0" bIns="0" rtlCol="0" anchor="t">
            <a:spAutoFit/>
          </a:bodyPr>
          <a:lstStyle/>
          <a:p>
            <a:pPr algn="ctr">
              <a:lnSpc>
                <a:spcPts val="2464"/>
              </a:lnSpc>
            </a:pPr>
            <a:r>
              <a:rPr lang="en-US" sz="2800" spc="102" dirty="0">
                <a:solidFill>
                  <a:srgbClr val="FFFBFB"/>
                </a:solidFill>
                <a:latin typeface="DM Sans"/>
              </a:rPr>
              <a:t>21IT417</a:t>
            </a:r>
          </a:p>
        </p:txBody>
      </p:sp>
      <p:sp>
        <p:nvSpPr>
          <p:cNvPr id="30" name="Freeform 30">
            <a:extLst>
              <a:ext uri="{FF2B5EF4-FFF2-40B4-BE49-F238E27FC236}">
                <a16:creationId xmlns:a16="http://schemas.microsoft.com/office/drawing/2014/main" id="{B0CAD5C2-4063-C7E8-023D-61ECCCDC22AC}"/>
              </a:ext>
            </a:extLst>
          </p:cNvPr>
          <p:cNvSpPr/>
          <p:nvPr/>
        </p:nvSpPr>
        <p:spPr>
          <a:xfrm>
            <a:off x="3416119" y="8256064"/>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sp>
      <p:sp>
        <p:nvSpPr>
          <p:cNvPr id="31" name="Freeform 31">
            <a:extLst>
              <a:ext uri="{FF2B5EF4-FFF2-40B4-BE49-F238E27FC236}">
                <a16:creationId xmlns:a16="http://schemas.microsoft.com/office/drawing/2014/main" id="{11E15188-F323-C036-C484-1F1E3CF6B4B9}"/>
              </a:ext>
            </a:extLst>
          </p:cNvPr>
          <p:cNvSpPr/>
          <p:nvPr/>
        </p:nvSpPr>
        <p:spPr>
          <a:xfrm>
            <a:off x="7571796" y="8256064"/>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5"/>
            <a:stretch>
              <a:fillRect t="-86495"/>
            </a:stretch>
          </a:blipFill>
        </p:spPr>
      </p:sp>
      <p:sp>
        <p:nvSpPr>
          <p:cNvPr id="32" name="Freeform 32">
            <a:extLst>
              <a:ext uri="{FF2B5EF4-FFF2-40B4-BE49-F238E27FC236}">
                <a16:creationId xmlns:a16="http://schemas.microsoft.com/office/drawing/2014/main" id="{11FA292B-F433-6768-8648-F952A39DA23B}"/>
              </a:ext>
            </a:extLst>
          </p:cNvPr>
          <p:cNvSpPr/>
          <p:nvPr/>
        </p:nvSpPr>
        <p:spPr>
          <a:xfrm>
            <a:off x="11726664" y="8256064"/>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sp>
      <p:sp>
        <p:nvSpPr>
          <p:cNvPr id="33" name="Freeform 33">
            <a:extLst>
              <a:ext uri="{FF2B5EF4-FFF2-40B4-BE49-F238E27FC236}">
                <a16:creationId xmlns:a16="http://schemas.microsoft.com/office/drawing/2014/main" id="{9C4BF808-7DB0-BBFB-68C6-EE958389CA64}"/>
              </a:ext>
            </a:extLst>
          </p:cNvPr>
          <p:cNvSpPr/>
          <p:nvPr/>
        </p:nvSpPr>
        <p:spPr>
          <a:xfrm>
            <a:off x="11682443" y="8235038"/>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5"/>
            <a:stretch>
              <a:fillRect t="-86495"/>
            </a:stretch>
          </a:blipFill>
        </p:spPr>
      </p:sp>
    </p:spTree>
    <p:extLst>
      <p:ext uri="{BB962C8B-B14F-4D97-AF65-F5344CB8AC3E}">
        <p14:creationId xmlns:p14="http://schemas.microsoft.com/office/powerpoint/2010/main" val="3712351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57200" y="169564"/>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17" name="TextBox 17"/>
          <p:cNvSpPr txBox="1"/>
          <p:nvPr/>
        </p:nvSpPr>
        <p:spPr>
          <a:xfrm>
            <a:off x="2142191" y="888605"/>
            <a:ext cx="7416941" cy="1567417"/>
          </a:xfrm>
          <a:prstGeom prst="rect">
            <a:avLst/>
          </a:prstGeom>
        </p:spPr>
        <p:txBody>
          <a:bodyPr lIns="0" tIns="0" rIns="0" bIns="0" rtlCol="0" anchor="t">
            <a:spAutoFit/>
          </a:bodyPr>
          <a:lstStyle/>
          <a:p>
            <a:pPr>
              <a:lnSpc>
                <a:spcPts val="13774"/>
              </a:lnSpc>
            </a:pPr>
            <a:r>
              <a:rPr lang="en-US" sz="8000" spc="978" dirty="0">
                <a:solidFill>
                  <a:srgbClr val="231F20"/>
                </a:solidFill>
                <a:latin typeface="Oswald Bold"/>
              </a:rPr>
              <a:t>INTRODUCTION</a:t>
            </a:r>
          </a:p>
        </p:txBody>
      </p:sp>
      <p:pic>
        <p:nvPicPr>
          <p:cNvPr id="28" name="Picture 27">
            <a:extLst>
              <a:ext uri="{FF2B5EF4-FFF2-40B4-BE49-F238E27FC236}">
                <a16:creationId xmlns:a16="http://schemas.microsoft.com/office/drawing/2014/main" id="{43F28489-2EAD-80E2-A94A-389FFAB51A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8888" y="1058846"/>
            <a:ext cx="6146739" cy="8169308"/>
          </a:xfrm>
          <a:prstGeom prst="rect">
            <a:avLst/>
          </a:prstGeom>
        </p:spPr>
      </p:pic>
      <p:sp>
        <p:nvSpPr>
          <p:cNvPr id="20" name="Freeform 2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2117103" y="3125191"/>
            <a:ext cx="10800718" cy="4474431"/>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0" name="TextBox 10"/>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8" name="TextBox 18"/>
          <p:cNvSpPr txBox="1"/>
          <p:nvPr/>
        </p:nvSpPr>
        <p:spPr>
          <a:xfrm>
            <a:off x="3625431" y="3289210"/>
            <a:ext cx="9176169" cy="4146391"/>
          </a:xfrm>
          <a:prstGeom prst="rect">
            <a:avLst/>
          </a:prstGeom>
        </p:spPr>
        <p:txBody>
          <a:bodyPr wrap="square" lIns="0" tIns="0" rIns="0" bIns="0" rtlCol="0" anchor="t">
            <a:spAutoFit/>
          </a:bodyPr>
          <a:lstStyle/>
          <a:p>
            <a:pPr marL="0" indent="0">
              <a:lnSpc>
                <a:spcPct val="150000"/>
              </a:lnSpc>
              <a:buNone/>
            </a:pPr>
            <a:r>
              <a:rPr lang="en-US" sz="2600" dirty="0">
                <a:latin typeface="DM Sans" pitchFamily="2" charset="0"/>
              </a:rPr>
              <a:t>The Stock Market Prediction System is a bold venture into the realm of financial forecasting, aiming to unveil the enigmatic tapestry of the market and empower investors with actionable insights. It transcends the limitations of mere prediction, serving as a comprehensive analytical platform that equips users to navigate the ever-shifting landscape of financial landscapes.</a:t>
            </a:r>
          </a:p>
        </p:txBody>
      </p:sp>
      <p:grpSp>
        <p:nvGrpSpPr>
          <p:cNvPr id="24" name="Group 23">
            <a:extLst>
              <a:ext uri="{FF2B5EF4-FFF2-40B4-BE49-F238E27FC236}">
                <a16:creationId xmlns:a16="http://schemas.microsoft.com/office/drawing/2014/main" id="{74FD511C-8525-3356-DEC0-A7A57DD60155}"/>
              </a:ext>
            </a:extLst>
          </p:cNvPr>
          <p:cNvGrpSpPr/>
          <p:nvPr/>
        </p:nvGrpSpPr>
        <p:grpSpPr>
          <a:xfrm>
            <a:off x="2393617" y="3256877"/>
            <a:ext cx="1012503" cy="1032847"/>
            <a:chOff x="4510099" y="7377531"/>
            <a:chExt cx="2238367" cy="2238367"/>
          </a:xfrm>
        </p:grpSpPr>
        <p:sp>
          <p:nvSpPr>
            <p:cNvPr id="22" name="Freeform 7">
              <a:extLst>
                <a:ext uri="{FF2B5EF4-FFF2-40B4-BE49-F238E27FC236}">
                  <a16:creationId xmlns:a16="http://schemas.microsoft.com/office/drawing/2014/main" id="{DA19A03E-67F0-B232-5230-D8E805C8070C}"/>
                </a:ext>
              </a:extLst>
            </p:cNvPr>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8">
              <a:extLst>
                <a:ext uri="{FF2B5EF4-FFF2-40B4-BE49-F238E27FC236}">
                  <a16:creationId xmlns:a16="http://schemas.microsoft.com/office/drawing/2014/main" id="{B5B0036D-CC9B-1A41-3DF7-63B66FABB57B}"/>
                </a:ext>
              </a:extLst>
            </p:cNvPr>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12" name="Freeform 12"/>
          <p:cNvSpPr/>
          <p:nvPr/>
        </p:nvSpPr>
        <p:spPr>
          <a:xfrm>
            <a:off x="3337031" y="758715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10"/>
            <a:stretch>
              <a:fillRect t="-86495"/>
            </a:stretch>
          </a:blipFill>
        </p:spPr>
        <p:txBody>
          <a:bodyPr/>
          <a:lstStyle/>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7703999" y="5806554"/>
            <a:ext cx="2880002" cy="1437568"/>
            <a:chOff x="0" y="0"/>
            <a:chExt cx="914964" cy="17059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2" name="TextBox 12"/>
            <p:cNvSpPr txBox="1"/>
            <p:nvPr/>
          </p:nvSpPr>
          <p:spPr>
            <a:xfrm>
              <a:off x="0" y="0"/>
              <a:ext cx="914964" cy="170593"/>
            </a:xfrm>
            <a:prstGeom prst="rect">
              <a:avLst/>
            </a:prstGeom>
          </p:spPr>
          <p:txBody>
            <a:bodyPr lIns="50800" tIns="50800" rIns="50800" bIns="50800" rtlCol="0" anchor="ctr"/>
            <a:lstStyle/>
            <a:p>
              <a:pPr marL="0" lvl="0" indent="0" algn="ctr">
                <a:lnSpc>
                  <a:spcPts val="4114"/>
                </a:lnSpc>
                <a:spcBef>
                  <a:spcPct val="0"/>
                </a:spcBef>
              </a:pPr>
              <a:r>
                <a:rPr lang="en-US" sz="2600" spc="29" dirty="0">
                  <a:solidFill>
                    <a:srgbClr val="FFFFFF"/>
                  </a:solidFill>
                  <a:latin typeface="DM Sans Bold"/>
                  <a:ea typeface="DM Sans Bold"/>
                </a:rPr>
                <a:t>ML-Powered prediction</a:t>
              </a:r>
            </a:p>
          </p:txBody>
        </p:sp>
      </p:grpSp>
      <p:sp>
        <p:nvSpPr>
          <p:cNvPr id="13" name="TextBox 13"/>
          <p:cNvSpPr txBox="1"/>
          <p:nvPr/>
        </p:nvSpPr>
        <p:spPr>
          <a:xfrm>
            <a:off x="2887170" y="1277407"/>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PRIMARY OBJECTIVE</a:t>
            </a:r>
          </a:p>
        </p:txBody>
      </p:sp>
      <p:sp>
        <p:nvSpPr>
          <p:cNvPr id="14" name="TextBox 14"/>
          <p:cNvSpPr txBox="1"/>
          <p:nvPr/>
        </p:nvSpPr>
        <p:spPr>
          <a:xfrm>
            <a:off x="0" y="3098975"/>
            <a:ext cx="18288000" cy="1145570"/>
          </a:xfrm>
          <a:prstGeom prst="rect">
            <a:avLst/>
          </a:prstGeom>
        </p:spPr>
        <p:txBody>
          <a:bodyPr wrap="square" lIns="0" tIns="0" rIns="0" bIns="0" rtlCol="0" anchor="t">
            <a:spAutoFit/>
          </a:bodyPr>
          <a:lstStyle/>
          <a:p>
            <a:pPr marL="0" indent="0" algn="ctr">
              <a:lnSpc>
                <a:spcPct val="150000"/>
              </a:lnSpc>
              <a:buNone/>
            </a:pPr>
            <a:r>
              <a:rPr lang="en-US" sz="2600" dirty="0">
                <a:latin typeface="DM Sans" pitchFamily="2" charset="0"/>
              </a:rPr>
              <a:t>To accurately predict short-term (next two months) price movements for a diverse range of listed companies, empowering investors to make informed trading decisions and maximize returns.</a:t>
            </a:r>
          </a:p>
        </p:txBody>
      </p:sp>
      <p:grpSp>
        <p:nvGrpSpPr>
          <p:cNvPr id="15" name="Group 15"/>
          <p:cNvGrpSpPr/>
          <p:nvPr/>
        </p:nvGrpSpPr>
        <p:grpSpPr>
          <a:xfrm>
            <a:off x="4114798" y="7908895"/>
            <a:ext cx="3292199" cy="1143117"/>
            <a:chOff x="0" y="0"/>
            <a:chExt cx="914964" cy="186271"/>
          </a:xfrm>
        </p:grpSpPr>
        <p:sp>
          <p:nvSpPr>
            <p:cNvPr id="16" name="Freeform 16"/>
            <p:cNvSpPr/>
            <p:nvPr/>
          </p:nvSpPr>
          <p:spPr>
            <a:xfrm>
              <a:off x="0" y="0"/>
              <a:ext cx="914964" cy="186271"/>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7" name="TextBox 17"/>
            <p:cNvSpPr txBox="1"/>
            <p:nvPr/>
          </p:nvSpPr>
          <p:spPr>
            <a:xfrm>
              <a:off x="0" y="0"/>
              <a:ext cx="914964" cy="170593"/>
            </a:xfrm>
            <a:prstGeom prst="rect">
              <a:avLst/>
            </a:prstGeom>
          </p:spPr>
          <p:txBody>
            <a:bodyPr lIns="50800" tIns="50800" rIns="50800" bIns="50800" rtlCol="0" anchor="ctr"/>
            <a:lstStyle/>
            <a:p>
              <a:pPr marL="0" lvl="0" indent="0" algn="ctr">
                <a:lnSpc>
                  <a:spcPts val="4114"/>
                </a:lnSpc>
                <a:spcBef>
                  <a:spcPct val="0"/>
                </a:spcBef>
              </a:pPr>
              <a:r>
                <a:rPr lang="en-US" sz="2600" spc="29" dirty="0">
                  <a:solidFill>
                    <a:srgbClr val="FFFFFF"/>
                  </a:solidFill>
                  <a:latin typeface="DM Sans Bold"/>
                  <a:ea typeface="DM Sans Bold"/>
                </a:rPr>
                <a:t>Technical </a:t>
              </a:r>
            </a:p>
            <a:p>
              <a:pPr marL="0" lvl="0" indent="0" algn="ctr">
                <a:lnSpc>
                  <a:spcPts val="4114"/>
                </a:lnSpc>
                <a:spcBef>
                  <a:spcPct val="0"/>
                </a:spcBef>
              </a:pPr>
              <a:r>
                <a:rPr lang="en-US" sz="2600" spc="29" dirty="0">
                  <a:solidFill>
                    <a:srgbClr val="FFFFFF"/>
                  </a:solidFill>
                  <a:latin typeface="DM Sans Bold"/>
                  <a:ea typeface="DM Sans Bold"/>
                </a:rPr>
                <a:t>analysis</a:t>
              </a:r>
            </a:p>
          </p:txBody>
        </p:sp>
      </p:grpSp>
      <p:grpSp>
        <p:nvGrpSpPr>
          <p:cNvPr id="19" name="Group 19"/>
          <p:cNvGrpSpPr/>
          <p:nvPr/>
        </p:nvGrpSpPr>
        <p:grpSpPr>
          <a:xfrm>
            <a:off x="10881004" y="7881757"/>
            <a:ext cx="3139798" cy="1127836"/>
            <a:chOff x="0" y="-275051"/>
            <a:chExt cx="914964" cy="445644"/>
          </a:xfrm>
        </p:grpSpPr>
        <p:sp>
          <p:nvSpPr>
            <p:cNvPr id="20" name="Freeform 20"/>
            <p:cNvSpPr/>
            <p:nvPr/>
          </p:nvSpPr>
          <p:spPr>
            <a:xfrm>
              <a:off x="0" y="-275051"/>
              <a:ext cx="914964" cy="44564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21" name="TextBox 21"/>
            <p:cNvSpPr txBox="1"/>
            <p:nvPr/>
          </p:nvSpPr>
          <p:spPr>
            <a:xfrm>
              <a:off x="0" y="-275051"/>
              <a:ext cx="914964" cy="445644"/>
            </a:xfrm>
            <a:prstGeom prst="rect">
              <a:avLst/>
            </a:prstGeom>
          </p:spPr>
          <p:txBody>
            <a:bodyPr lIns="50800" tIns="50800" rIns="50800" bIns="50800" rtlCol="0" anchor="ctr"/>
            <a:lstStyle/>
            <a:p>
              <a:pPr marL="0" lvl="0" indent="0" algn="ctr">
                <a:lnSpc>
                  <a:spcPts val="4114"/>
                </a:lnSpc>
                <a:spcBef>
                  <a:spcPct val="0"/>
                </a:spcBef>
              </a:pPr>
              <a:r>
                <a:rPr lang="en-US" sz="2600" spc="29" dirty="0">
                  <a:solidFill>
                    <a:srgbClr val="FFFFFF"/>
                  </a:solidFill>
                  <a:latin typeface="DM Sans Bold"/>
                  <a:ea typeface="DM Sans Bold"/>
                </a:rPr>
                <a:t>Market Sentiment Analysis</a:t>
              </a:r>
            </a:p>
          </p:txBody>
        </p:sp>
      </p:gr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TextBox 13">
            <a:extLst>
              <a:ext uri="{FF2B5EF4-FFF2-40B4-BE49-F238E27FC236}">
                <a16:creationId xmlns:a16="http://schemas.microsoft.com/office/drawing/2014/main" id="{510F985A-81BF-76C2-87CD-B7E1156D0CF9}"/>
              </a:ext>
            </a:extLst>
          </p:cNvPr>
          <p:cNvSpPr txBox="1"/>
          <p:nvPr/>
        </p:nvSpPr>
        <p:spPr>
          <a:xfrm>
            <a:off x="5447439" y="8930906"/>
            <a:ext cx="7393122" cy="1019382"/>
          </a:xfrm>
          <a:prstGeom prst="rect">
            <a:avLst/>
          </a:prstGeom>
        </p:spPr>
        <p:txBody>
          <a:bodyPr wrap="square" lIns="0" tIns="0" rIns="0" bIns="0" rtlCol="0" anchor="t">
            <a:spAutoFit/>
          </a:bodyPr>
          <a:lstStyle/>
          <a:p>
            <a:pPr algn="ctr">
              <a:lnSpc>
                <a:spcPts val="9587"/>
              </a:lnSpc>
            </a:pPr>
            <a:r>
              <a:rPr lang="en-US" sz="3200" spc="368" dirty="0">
                <a:solidFill>
                  <a:srgbClr val="231F20"/>
                </a:solidFill>
                <a:latin typeface="Oswald Bold"/>
              </a:rPr>
              <a:t>SECONDARY OBJECTIVES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2850174"/>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3690980" y="1232286"/>
            <a:ext cx="10906040" cy="1349947"/>
          </a:xfrm>
          <a:prstGeom prst="rect">
            <a:avLst/>
          </a:prstGeom>
        </p:spPr>
        <p:txBody>
          <a:bodyPr lIns="0" tIns="0" rIns="0" bIns="0" rtlCol="0" anchor="t">
            <a:spAutoFit/>
          </a:bodyPr>
          <a:lstStyle/>
          <a:p>
            <a:pPr algn="ctr">
              <a:lnSpc>
                <a:spcPts val="11082"/>
              </a:lnSpc>
            </a:pPr>
            <a:r>
              <a:rPr lang="en-US" sz="8030" spc="786" dirty="0">
                <a:solidFill>
                  <a:srgbClr val="FFFFFF"/>
                </a:solidFill>
                <a:latin typeface="Oswald Bold"/>
              </a:rPr>
              <a:t>SCOPE OF THE PROJECT</a:t>
            </a:r>
          </a:p>
        </p:txBody>
      </p:sp>
      <p:grpSp>
        <p:nvGrpSpPr>
          <p:cNvPr id="25" name="Group 24">
            <a:extLst>
              <a:ext uri="{FF2B5EF4-FFF2-40B4-BE49-F238E27FC236}">
                <a16:creationId xmlns:a16="http://schemas.microsoft.com/office/drawing/2014/main" id="{C6B9C378-0AA5-560B-FE6D-3DC911B0C08E}"/>
              </a:ext>
            </a:extLst>
          </p:cNvPr>
          <p:cNvGrpSpPr/>
          <p:nvPr/>
        </p:nvGrpSpPr>
        <p:grpSpPr>
          <a:xfrm>
            <a:off x="1028700" y="3247716"/>
            <a:ext cx="16272222" cy="3689912"/>
            <a:chOff x="988495" y="3411746"/>
            <a:chExt cx="13260905" cy="3717909"/>
          </a:xfrm>
        </p:grpSpPr>
        <p:grpSp>
          <p:nvGrpSpPr>
            <p:cNvPr id="13" name="Group 13"/>
            <p:cNvGrpSpPr/>
            <p:nvPr/>
          </p:nvGrpSpPr>
          <p:grpSpPr>
            <a:xfrm>
              <a:off x="988495" y="3411746"/>
              <a:ext cx="13260905" cy="3717909"/>
              <a:chOff x="0" y="-19050"/>
              <a:chExt cx="1744696" cy="717988"/>
            </a:xfrm>
          </p:grpSpPr>
          <p:sp>
            <p:nvSpPr>
              <p:cNvPr id="14" name="Freeform 14"/>
              <p:cNvSpPr/>
              <p:nvPr/>
            </p:nvSpPr>
            <p:spPr>
              <a:xfrm>
                <a:off x="0" y="63812"/>
                <a:ext cx="1744696" cy="635126"/>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IN" dirty="0"/>
              </a:p>
            </p:txBody>
          </p:sp>
          <p:sp>
            <p:nvSpPr>
              <p:cNvPr id="15" name="TextBox 15"/>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1183714" y="3768241"/>
              <a:ext cx="12913286" cy="3361412"/>
            </a:xfrm>
            <a:prstGeom prst="rect">
              <a:avLst/>
            </a:prstGeom>
          </p:spPr>
          <p:txBody>
            <a:bodyPr wrap="square" lIns="0" tIns="0" rIns="0" bIns="0" rtlCol="0" anchor="t">
              <a:spAutoFit/>
            </a:bodyPr>
            <a:lstStyle/>
            <a:p>
              <a:pPr marL="0" indent="0">
                <a:lnSpc>
                  <a:spcPct val="150000"/>
                </a:lnSpc>
                <a:buNone/>
              </a:pPr>
              <a:r>
                <a:rPr lang="en-US" sz="2400" dirty="0">
                  <a:latin typeface="DM Sans" pitchFamily="2" charset="0"/>
                </a:rPr>
                <a:t>• </a:t>
              </a:r>
              <a:r>
                <a:rPr lang="en-US" sz="2400" b="1" dirty="0">
                  <a:latin typeface="DM Sans" pitchFamily="2" charset="0"/>
                </a:rPr>
                <a:t>Data</a:t>
              </a:r>
              <a:r>
                <a:rPr lang="en-US" sz="2400" dirty="0">
                  <a:latin typeface="DM Sans" pitchFamily="2" charset="0"/>
                </a:rPr>
                <a:t>: The system will initially focus on readily available financial data sources like historical price charts, financial ratios, and news articles. </a:t>
              </a:r>
            </a:p>
            <a:p>
              <a:pPr marL="0" indent="0">
                <a:lnSpc>
                  <a:spcPct val="150000"/>
                </a:lnSpc>
                <a:buNone/>
              </a:pPr>
              <a:r>
                <a:rPr lang="en-US" sz="2400" dirty="0">
                  <a:latin typeface="DM Sans" pitchFamily="2" charset="0"/>
                </a:rPr>
                <a:t>• </a:t>
              </a:r>
              <a:r>
                <a:rPr lang="en-US" sz="2400" b="1" dirty="0">
                  <a:latin typeface="DM Sans" pitchFamily="2" charset="0"/>
                </a:rPr>
                <a:t>Prediction Models</a:t>
              </a:r>
              <a:r>
                <a:rPr lang="en-US" sz="2400" dirty="0">
                  <a:latin typeface="DM Sans" pitchFamily="2" charset="0"/>
                </a:rPr>
                <a:t>: The system will focus on one of the few well-established Machine Learning models for price prediction, like LSTM. </a:t>
              </a:r>
            </a:p>
            <a:p>
              <a:pPr marL="0" indent="0">
                <a:lnSpc>
                  <a:spcPct val="150000"/>
                </a:lnSpc>
                <a:buNone/>
              </a:pPr>
              <a:r>
                <a:rPr lang="en-US" sz="2400" dirty="0">
                  <a:latin typeface="DM Sans" pitchFamily="2" charset="0"/>
                </a:rPr>
                <a:t>• </a:t>
              </a:r>
              <a:r>
                <a:rPr lang="en-US" sz="2400" b="1" dirty="0">
                  <a:latin typeface="DM Sans" pitchFamily="2" charset="0"/>
                </a:rPr>
                <a:t>Platform</a:t>
              </a:r>
              <a:r>
                <a:rPr lang="en-US" sz="2400" dirty="0">
                  <a:latin typeface="DM Sans" pitchFamily="2" charset="0"/>
                </a:rPr>
                <a:t>: The system will be developed as a web application accessible through standard web browsers, with potential for mobile app development in later stages.</a:t>
              </a:r>
            </a:p>
          </p:txBody>
        </p:sp>
      </p:grpSp>
      <p:grpSp>
        <p:nvGrpSpPr>
          <p:cNvPr id="26" name="Group 25">
            <a:extLst>
              <a:ext uri="{FF2B5EF4-FFF2-40B4-BE49-F238E27FC236}">
                <a16:creationId xmlns:a16="http://schemas.microsoft.com/office/drawing/2014/main" id="{313D3EF8-ED7A-A866-2F35-568F819995CA}"/>
              </a:ext>
            </a:extLst>
          </p:cNvPr>
          <p:cNvGrpSpPr/>
          <p:nvPr/>
        </p:nvGrpSpPr>
        <p:grpSpPr>
          <a:xfrm>
            <a:off x="1044564" y="7727386"/>
            <a:ext cx="16293035" cy="2357429"/>
            <a:chOff x="2179166" y="6473417"/>
            <a:chExt cx="9034431" cy="4394889"/>
          </a:xfrm>
        </p:grpSpPr>
        <p:grpSp>
          <p:nvGrpSpPr>
            <p:cNvPr id="21" name="Group 21"/>
            <p:cNvGrpSpPr/>
            <p:nvPr/>
          </p:nvGrpSpPr>
          <p:grpSpPr>
            <a:xfrm>
              <a:off x="2179166" y="6473417"/>
              <a:ext cx="9034431" cy="3480237"/>
              <a:chOff x="0" y="-19050"/>
              <a:chExt cx="1744696" cy="672090"/>
            </a:xfrm>
          </p:grpSpPr>
          <p:sp>
            <p:nvSpPr>
              <p:cNvPr id="22" name="Freeform 22"/>
              <p:cNvSpPr/>
              <p:nvPr/>
            </p:nvSpPr>
            <p:spPr>
              <a:xfrm>
                <a:off x="0" y="49614"/>
                <a:ext cx="1744696" cy="603426"/>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IN" dirty="0"/>
              </a:p>
            </p:txBody>
          </p:sp>
          <p:sp>
            <p:nvSpPr>
              <p:cNvPr id="23" name="TextBox 23"/>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4" name="TextBox 24"/>
            <p:cNvSpPr txBox="1"/>
            <p:nvPr/>
          </p:nvSpPr>
          <p:spPr>
            <a:xfrm>
              <a:off x="2312167" y="6828976"/>
              <a:ext cx="8797604" cy="4039330"/>
            </a:xfrm>
            <a:prstGeom prst="rect">
              <a:avLst/>
            </a:prstGeom>
          </p:spPr>
          <p:txBody>
            <a:bodyPr wrap="square" lIns="0" tIns="0" rIns="0" bIns="0" rtlCol="0" anchor="t">
              <a:spAutoFit/>
            </a:bodyPr>
            <a:lstStyle/>
            <a:p>
              <a:pPr marL="0" indent="0">
                <a:lnSpc>
                  <a:spcPct val="150000"/>
                </a:lnSpc>
                <a:buNone/>
              </a:pPr>
              <a:r>
                <a:rPr lang="en-US" sz="2400" dirty="0">
                  <a:latin typeface="DM Sans" pitchFamily="2" charset="0"/>
                </a:rPr>
                <a:t>• </a:t>
              </a:r>
              <a:r>
                <a:rPr lang="en-US" sz="2400" b="1" dirty="0">
                  <a:latin typeface="DM Sans" pitchFamily="2" charset="0"/>
                </a:rPr>
                <a:t>Prediction</a:t>
              </a:r>
              <a:r>
                <a:rPr lang="en-US" sz="2400" dirty="0">
                  <a:latin typeface="DM Sans" pitchFamily="2" charset="0"/>
                </a:rPr>
                <a:t>: The system will focus on predicting price movements for the next two months with various confidence levels. Offering predictions for longer timeframes can be considered later. </a:t>
              </a:r>
            </a:p>
            <a:p>
              <a:pPr marL="0" indent="0">
                <a:lnSpc>
                  <a:spcPct val="150000"/>
                </a:lnSpc>
                <a:buNone/>
              </a:pPr>
              <a:r>
                <a:rPr lang="en-US" sz="2400" dirty="0">
                  <a:latin typeface="DM Sans" pitchFamily="2" charset="0"/>
                </a:rPr>
                <a:t>•</a:t>
              </a:r>
              <a:r>
                <a:rPr lang="en-US" sz="2400" b="1" dirty="0">
                  <a:latin typeface="DM Sans" pitchFamily="2" charset="0"/>
                </a:rPr>
                <a:t> Analysis</a:t>
              </a:r>
              <a:r>
                <a:rPr lang="en-US" sz="2400" dirty="0">
                  <a:latin typeface="DM Sans" pitchFamily="2" charset="0"/>
                </a:rPr>
                <a:t>: The system will primarily focus on technical analysis and market sentiment analysis. </a:t>
              </a:r>
              <a:endParaRPr lang="en-IN" sz="2400" b="1" dirty="0">
                <a:latin typeface="DM Sans" pitchFamily="2" charset="0"/>
              </a:endParaRPr>
            </a:p>
            <a:p>
              <a:pPr marL="427768" lvl="1" indent="-213884">
                <a:lnSpc>
                  <a:spcPct val="150000"/>
                </a:lnSpc>
                <a:buFont typeface="Arial"/>
                <a:buChar char="•"/>
              </a:pPr>
              <a:endParaRPr lang="en-US" sz="2400" spc="194" dirty="0">
                <a:solidFill>
                  <a:srgbClr val="231F20"/>
                </a:solidFill>
                <a:latin typeface="DM Sans" pitchFamily="2" charset="0"/>
              </a:endParaRPr>
            </a:p>
          </p:txBody>
        </p:sp>
      </p:grpSp>
      <p:sp>
        <p:nvSpPr>
          <p:cNvPr id="27" name="TextBox 26">
            <a:extLst>
              <a:ext uri="{FF2B5EF4-FFF2-40B4-BE49-F238E27FC236}">
                <a16:creationId xmlns:a16="http://schemas.microsoft.com/office/drawing/2014/main" id="{E31FE8B3-C8CE-BF7B-D7B5-8EEDE49A25AC}"/>
              </a:ext>
            </a:extLst>
          </p:cNvPr>
          <p:cNvSpPr txBox="1"/>
          <p:nvPr/>
        </p:nvSpPr>
        <p:spPr>
          <a:xfrm>
            <a:off x="987078" y="3160315"/>
            <a:ext cx="3461204" cy="523220"/>
          </a:xfrm>
          <a:prstGeom prst="rect">
            <a:avLst/>
          </a:prstGeom>
          <a:noFill/>
        </p:spPr>
        <p:txBody>
          <a:bodyPr wrap="none" rtlCol="0">
            <a:spAutoFit/>
          </a:bodyPr>
          <a:lstStyle/>
          <a:p>
            <a:r>
              <a:rPr lang="en-US" sz="2800" b="1" dirty="0">
                <a:latin typeface="DM Sans" pitchFamily="2" charset="0"/>
              </a:rPr>
              <a:t>TECHNICAL SCOPE</a:t>
            </a:r>
            <a:endParaRPr lang="en-IN" sz="2800" b="1" dirty="0">
              <a:latin typeface="DM Sans" pitchFamily="2" charset="0"/>
            </a:endParaRPr>
          </a:p>
        </p:txBody>
      </p:sp>
      <p:sp>
        <p:nvSpPr>
          <p:cNvPr id="29" name="TextBox 28">
            <a:extLst>
              <a:ext uri="{FF2B5EF4-FFF2-40B4-BE49-F238E27FC236}">
                <a16:creationId xmlns:a16="http://schemas.microsoft.com/office/drawing/2014/main" id="{C6BBE29D-DCD8-A0D0-1578-BE02C19A33FA}"/>
              </a:ext>
            </a:extLst>
          </p:cNvPr>
          <p:cNvSpPr txBox="1"/>
          <p:nvPr/>
        </p:nvSpPr>
        <p:spPr>
          <a:xfrm>
            <a:off x="1028700" y="7392819"/>
            <a:ext cx="3722494" cy="523220"/>
          </a:xfrm>
          <a:prstGeom prst="rect">
            <a:avLst/>
          </a:prstGeom>
          <a:noFill/>
        </p:spPr>
        <p:txBody>
          <a:bodyPr wrap="none" rtlCol="0">
            <a:spAutoFit/>
          </a:bodyPr>
          <a:lstStyle/>
          <a:p>
            <a:r>
              <a:rPr lang="en-US" sz="2800" b="1" dirty="0">
                <a:latin typeface="DM Sans" pitchFamily="2" charset="0"/>
              </a:rPr>
              <a:t>FUNCTIONAL SCOPE</a:t>
            </a:r>
            <a:endParaRPr lang="en-IN" sz="2800" b="1" dirty="0">
              <a:latin typeface="DM Sans"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D060-4F7F-591B-DEC2-24597C0736A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779B639-E516-F57B-B088-A9ED965FEFB8}"/>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C46AC6EE-78C7-96F6-0BB2-70E442381601}"/>
              </a:ext>
            </a:extLst>
          </p:cNvPr>
          <p:cNvSpPr/>
          <p:nvPr/>
        </p:nvSpPr>
        <p:spPr>
          <a:xfrm rot="257863">
            <a:off x="-571305" y="6150994"/>
            <a:ext cx="21273218" cy="9128145"/>
          </a:xfrm>
          <a:custGeom>
            <a:avLst/>
            <a:gdLst/>
            <a:ahLst/>
            <a:cxnLst/>
            <a:rect l="l" t="t" r="r" b="b"/>
            <a:pathLst>
              <a:path w="21273218" h="9128145">
                <a:moveTo>
                  <a:pt x="0" y="0"/>
                </a:moveTo>
                <a:lnTo>
                  <a:pt x="21273219" y="0"/>
                </a:lnTo>
                <a:lnTo>
                  <a:pt x="21273219"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9443058B-1385-E7D0-FAA4-CBE34957233E}"/>
              </a:ext>
            </a:extLst>
          </p:cNvPr>
          <p:cNvSpPr/>
          <p:nvPr/>
        </p:nvSpPr>
        <p:spPr>
          <a:xfrm>
            <a:off x="11833715" y="792364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sp>
      <p:sp>
        <p:nvSpPr>
          <p:cNvPr id="8" name="Freeform 8">
            <a:extLst>
              <a:ext uri="{FF2B5EF4-FFF2-40B4-BE49-F238E27FC236}">
                <a16:creationId xmlns:a16="http://schemas.microsoft.com/office/drawing/2014/main" id="{71D3EBED-20D7-2037-5BB6-527CC06F2BD9}"/>
              </a:ext>
            </a:extLst>
          </p:cNvPr>
          <p:cNvSpPr/>
          <p:nvPr/>
        </p:nvSpPr>
        <p:spPr>
          <a:xfrm>
            <a:off x="7088756" y="7911392"/>
            <a:ext cx="4128022" cy="43716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5"/>
            <a:stretch>
              <a:fillRect t="-86495"/>
            </a:stretch>
          </a:blipFill>
        </p:spPr>
      </p:sp>
      <p:sp>
        <p:nvSpPr>
          <p:cNvPr id="12" name="Freeform 12">
            <a:extLst>
              <a:ext uri="{FF2B5EF4-FFF2-40B4-BE49-F238E27FC236}">
                <a16:creationId xmlns:a16="http://schemas.microsoft.com/office/drawing/2014/main" id="{D26F6FA9-A0BF-AB93-0488-E05A504C46E7}"/>
              </a:ext>
            </a:extLst>
          </p:cNvPr>
          <p:cNvSpPr/>
          <p:nvPr/>
        </p:nvSpPr>
        <p:spPr>
          <a:xfrm>
            <a:off x="2255013" y="792364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sp>
      <p:grpSp>
        <p:nvGrpSpPr>
          <p:cNvPr id="13" name="Group 13">
            <a:extLst>
              <a:ext uri="{FF2B5EF4-FFF2-40B4-BE49-F238E27FC236}">
                <a16:creationId xmlns:a16="http://schemas.microsoft.com/office/drawing/2014/main" id="{6A5F5713-FFC8-C848-8BA5-62797F54FFC7}"/>
              </a:ext>
            </a:extLst>
          </p:cNvPr>
          <p:cNvGrpSpPr/>
          <p:nvPr/>
        </p:nvGrpSpPr>
        <p:grpSpPr>
          <a:xfrm>
            <a:off x="2343797" y="4910765"/>
            <a:ext cx="4113179" cy="3000719"/>
            <a:chOff x="0" y="0"/>
            <a:chExt cx="1279723" cy="1271725"/>
          </a:xfrm>
        </p:grpSpPr>
        <p:sp>
          <p:nvSpPr>
            <p:cNvPr id="14" name="Freeform 14">
              <a:extLst>
                <a:ext uri="{FF2B5EF4-FFF2-40B4-BE49-F238E27FC236}">
                  <a16:creationId xmlns:a16="http://schemas.microsoft.com/office/drawing/2014/main" id="{73BA81A9-07DE-E76C-1206-186DE5D66215}"/>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5" name="TextBox 15">
              <a:extLst>
                <a:ext uri="{FF2B5EF4-FFF2-40B4-BE49-F238E27FC236}">
                  <a16:creationId xmlns:a16="http://schemas.microsoft.com/office/drawing/2014/main" id="{4DE1BB10-60D3-6DEF-A7AC-BBD23DD6A4F8}"/>
                </a:ext>
              </a:extLst>
            </p:cNvPr>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28" name="TextBox 28">
            <a:extLst>
              <a:ext uri="{FF2B5EF4-FFF2-40B4-BE49-F238E27FC236}">
                <a16:creationId xmlns:a16="http://schemas.microsoft.com/office/drawing/2014/main" id="{F94FFB9D-7F7E-BE24-9A77-0955B3C626CA}"/>
              </a:ext>
            </a:extLst>
          </p:cNvPr>
          <p:cNvSpPr txBox="1"/>
          <p:nvPr/>
        </p:nvSpPr>
        <p:spPr>
          <a:xfrm>
            <a:off x="2343797" y="1155414"/>
            <a:ext cx="13617940" cy="1533433"/>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MODULES</a:t>
            </a:r>
          </a:p>
        </p:txBody>
      </p:sp>
      <p:sp>
        <p:nvSpPr>
          <p:cNvPr id="29" name="TextBox 29">
            <a:extLst>
              <a:ext uri="{FF2B5EF4-FFF2-40B4-BE49-F238E27FC236}">
                <a16:creationId xmlns:a16="http://schemas.microsoft.com/office/drawing/2014/main" id="{C9DC012F-8376-E1D4-BE0C-F5AD8DB16028}"/>
              </a:ext>
            </a:extLst>
          </p:cNvPr>
          <p:cNvSpPr txBox="1"/>
          <p:nvPr/>
        </p:nvSpPr>
        <p:spPr>
          <a:xfrm>
            <a:off x="2574589" y="5624704"/>
            <a:ext cx="3542623" cy="1692771"/>
          </a:xfrm>
          <a:prstGeom prst="rect">
            <a:avLst/>
          </a:prstGeom>
        </p:spPr>
        <p:txBody>
          <a:bodyPr lIns="0" tIns="0" rIns="0" bIns="0" rtlCol="0" anchor="t">
            <a:spAutoFit/>
          </a:bodyPr>
          <a:lstStyle/>
          <a:p>
            <a:pPr algn="ctr"/>
            <a:r>
              <a:rPr lang="en-US" sz="2200" dirty="0">
                <a:solidFill>
                  <a:schemeClr val="bg1"/>
                </a:solidFill>
                <a:latin typeface="DM Sans" pitchFamily="2" charset="0"/>
              </a:rPr>
              <a:t>Gathers historical price data, financial ratios, news articles, and social media sentiment from reliable sources.</a:t>
            </a:r>
            <a:endParaRPr lang="en-US" sz="2200" spc="168" dirty="0">
              <a:solidFill>
                <a:schemeClr val="bg1"/>
              </a:solidFill>
              <a:latin typeface="DM Sans" pitchFamily="2" charset="0"/>
            </a:endParaRPr>
          </a:p>
        </p:txBody>
      </p:sp>
      <p:sp>
        <p:nvSpPr>
          <p:cNvPr id="35" name="TextBox 34">
            <a:extLst>
              <a:ext uri="{FF2B5EF4-FFF2-40B4-BE49-F238E27FC236}">
                <a16:creationId xmlns:a16="http://schemas.microsoft.com/office/drawing/2014/main" id="{BEECCF79-4D63-0EC8-4D71-52E08FB592B5}"/>
              </a:ext>
            </a:extLst>
          </p:cNvPr>
          <p:cNvSpPr txBox="1"/>
          <p:nvPr/>
        </p:nvSpPr>
        <p:spPr>
          <a:xfrm>
            <a:off x="2274468" y="3695700"/>
            <a:ext cx="8834470" cy="523220"/>
          </a:xfrm>
          <a:prstGeom prst="rect">
            <a:avLst/>
          </a:prstGeom>
          <a:noFill/>
        </p:spPr>
        <p:txBody>
          <a:bodyPr wrap="none" rtlCol="0">
            <a:spAutoFit/>
          </a:bodyPr>
          <a:lstStyle/>
          <a:p>
            <a:r>
              <a:rPr lang="en-US" sz="2800" b="1" dirty="0">
                <a:latin typeface="DM Sans" pitchFamily="2" charset="0"/>
              </a:rPr>
              <a:t>1. DATA ACQUISITION AND MANAGEMENT MODULE</a:t>
            </a:r>
            <a:endParaRPr lang="en-IN" sz="2800" b="1" dirty="0">
              <a:latin typeface="DM Sans" pitchFamily="2" charset="0"/>
            </a:endParaRPr>
          </a:p>
        </p:txBody>
      </p:sp>
      <p:grpSp>
        <p:nvGrpSpPr>
          <p:cNvPr id="40" name="Group 39">
            <a:extLst>
              <a:ext uri="{FF2B5EF4-FFF2-40B4-BE49-F238E27FC236}">
                <a16:creationId xmlns:a16="http://schemas.microsoft.com/office/drawing/2014/main" id="{C65CE212-7FEC-DCBF-C031-4E8FD7F5D346}"/>
              </a:ext>
            </a:extLst>
          </p:cNvPr>
          <p:cNvGrpSpPr/>
          <p:nvPr/>
        </p:nvGrpSpPr>
        <p:grpSpPr>
          <a:xfrm>
            <a:off x="7087410" y="4910765"/>
            <a:ext cx="4113179" cy="3000627"/>
            <a:chOff x="2441711" y="4830512"/>
            <a:chExt cx="4113179" cy="3236508"/>
          </a:xfrm>
        </p:grpSpPr>
        <p:grpSp>
          <p:nvGrpSpPr>
            <p:cNvPr id="36" name="Group 13">
              <a:extLst>
                <a:ext uri="{FF2B5EF4-FFF2-40B4-BE49-F238E27FC236}">
                  <a16:creationId xmlns:a16="http://schemas.microsoft.com/office/drawing/2014/main" id="{AC5EC1C0-47DD-1DAE-CD62-3895E3026CDF}"/>
                </a:ext>
              </a:extLst>
            </p:cNvPr>
            <p:cNvGrpSpPr/>
            <p:nvPr/>
          </p:nvGrpSpPr>
          <p:grpSpPr>
            <a:xfrm>
              <a:off x="2441711" y="4830512"/>
              <a:ext cx="4113179" cy="3236508"/>
              <a:chOff x="0" y="0"/>
              <a:chExt cx="1279723" cy="1271725"/>
            </a:xfrm>
          </p:grpSpPr>
          <p:sp>
            <p:nvSpPr>
              <p:cNvPr id="37" name="Freeform 14">
                <a:extLst>
                  <a:ext uri="{FF2B5EF4-FFF2-40B4-BE49-F238E27FC236}">
                    <a16:creationId xmlns:a16="http://schemas.microsoft.com/office/drawing/2014/main" id="{918ED9E6-B20C-4142-0974-699D8D5D4CDC}"/>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38" name="TextBox 15">
                <a:extLst>
                  <a:ext uri="{FF2B5EF4-FFF2-40B4-BE49-F238E27FC236}">
                    <a16:creationId xmlns:a16="http://schemas.microsoft.com/office/drawing/2014/main" id="{5D76AFE4-00E4-4CA5-E196-4E573455DAEC}"/>
                  </a:ext>
                </a:extLst>
              </p:cNvPr>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39" name="TextBox 29">
              <a:extLst>
                <a:ext uri="{FF2B5EF4-FFF2-40B4-BE49-F238E27FC236}">
                  <a16:creationId xmlns:a16="http://schemas.microsoft.com/office/drawing/2014/main" id="{29CC08DF-82AE-68C7-ADD4-16AFF8111DFF}"/>
                </a:ext>
              </a:extLst>
            </p:cNvPr>
            <p:cNvSpPr txBox="1"/>
            <p:nvPr/>
          </p:nvSpPr>
          <p:spPr>
            <a:xfrm>
              <a:off x="2726988" y="5600574"/>
              <a:ext cx="3542623" cy="1692771"/>
            </a:xfrm>
            <a:prstGeom prst="rect">
              <a:avLst/>
            </a:prstGeom>
          </p:spPr>
          <p:txBody>
            <a:bodyPr lIns="0" tIns="0" rIns="0" bIns="0" rtlCol="0" anchor="t">
              <a:spAutoFit/>
            </a:bodyPr>
            <a:lstStyle/>
            <a:p>
              <a:pPr marL="0" indent="0" algn="ctr">
                <a:buNone/>
              </a:pPr>
              <a:r>
                <a:rPr lang="en-US" sz="2200" dirty="0">
                  <a:solidFill>
                    <a:schemeClr val="bg1"/>
                  </a:solidFill>
                  <a:latin typeface="DM Sans" pitchFamily="2" charset="0"/>
                </a:rPr>
                <a:t> Cleanses, preprocesses, and stores data in appropriate formats for analysis and model training.</a:t>
              </a:r>
            </a:p>
          </p:txBody>
        </p:sp>
      </p:grpSp>
      <p:grpSp>
        <p:nvGrpSpPr>
          <p:cNvPr id="45" name="Group 44">
            <a:extLst>
              <a:ext uri="{FF2B5EF4-FFF2-40B4-BE49-F238E27FC236}">
                <a16:creationId xmlns:a16="http://schemas.microsoft.com/office/drawing/2014/main" id="{E2ED09B8-DA40-A81B-6FE4-8C2ADA211497}"/>
              </a:ext>
            </a:extLst>
          </p:cNvPr>
          <p:cNvGrpSpPr/>
          <p:nvPr/>
        </p:nvGrpSpPr>
        <p:grpSpPr>
          <a:xfrm>
            <a:off x="11848558" y="4910765"/>
            <a:ext cx="4113179" cy="3012880"/>
            <a:chOff x="2441711" y="4830512"/>
            <a:chExt cx="4113179" cy="3236508"/>
          </a:xfrm>
        </p:grpSpPr>
        <p:grpSp>
          <p:nvGrpSpPr>
            <p:cNvPr id="46" name="Group 13">
              <a:extLst>
                <a:ext uri="{FF2B5EF4-FFF2-40B4-BE49-F238E27FC236}">
                  <a16:creationId xmlns:a16="http://schemas.microsoft.com/office/drawing/2014/main" id="{ED0A687E-39DC-9D97-85D9-008F6D7DCFCB}"/>
                </a:ext>
              </a:extLst>
            </p:cNvPr>
            <p:cNvGrpSpPr/>
            <p:nvPr/>
          </p:nvGrpSpPr>
          <p:grpSpPr>
            <a:xfrm>
              <a:off x="2441711" y="4830512"/>
              <a:ext cx="4113179" cy="3236508"/>
              <a:chOff x="0" y="0"/>
              <a:chExt cx="1279723" cy="1271725"/>
            </a:xfrm>
          </p:grpSpPr>
          <p:sp>
            <p:nvSpPr>
              <p:cNvPr id="48" name="Freeform 14">
                <a:extLst>
                  <a:ext uri="{FF2B5EF4-FFF2-40B4-BE49-F238E27FC236}">
                    <a16:creationId xmlns:a16="http://schemas.microsoft.com/office/drawing/2014/main" id="{40625D92-FBF2-AB26-8654-6C0E49D69564}"/>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49" name="TextBox 15">
                <a:extLst>
                  <a:ext uri="{FF2B5EF4-FFF2-40B4-BE49-F238E27FC236}">
                    <a16:creationId xmlns:a16="http://schemas.microsoft.com/office/drawing/2014/main" id="{3E7D024A-ED91-2729-92BF-6C472D14382F}"/>
                  </a:ext>
                </a:extLst>
              </p:cNvPr>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47" name="TextBox 29">
              <a:extLst>
                <a:ext uri="{FF2B5EF4-FFF2-40B4-BE49-F238E27FC236}">
                  <a16:creationId xmlns:a16="http://schemas.microsoft.com/office/drawing/2014/main" id="{EDBF9BEE-1360-3C8D-2ECD-BDA79D0DB7DF}"/>
                </a:ext>
              </a:extLst>
            </p:cNvPr>
            <p:cNvSpPr txBox="1"/>
            <p:nvPr/>
          </p:nvSpPr>
          <p:spPr>
            <a:xfrm>
              <a:off x="2677166" y="5597442"/>
              <a:ext cx="3542623" cy="1454732"/>
            </a:xfrm>
            <a:prstGeom prst="rect">
              <a:avLst/>
            </a:prstGeom>
          </p:spPr>
          <p:txBody>
            <a:bodyPr lIns="0" tIns="0" rIns="0" bIns="0" rtlCol="0" anchor="t">
              <a:spAutoFit/>
            </a:bodyPr>
            <a:lstStyle/>
            <a:p>
              <a:pPr marL="0" indent="0" algn="ctr">
                <a:buNone/>
              </a:pPr>
              <a:r>
                <a:rPr lang="en-US" sz="2200" dirty="0">
                  <a:solidFill>
                    <a:schemeClr val="bg1"/>
                  </a:solidFill>
                  <a:latin typeface="DM Sans" pitchFamily="2" charset="0"/>
                </a:rPr>
                <a:t>Implements data quality checks and safeguards to ensure integrity and accuracy.</a:t>
              </a:r>
            </a:p>
          </p:txBody>
        </p:sp>
      </p:grpSp>
    </p:spTree>
    <p:extLst>
      <p:ext uri="{BB962C8B-B14F-4D97-AF65-F5344CB8AC3E}">
        <p14:creationId xmlns:p14="http://schemas.microsoft.com/office/powerpoint/2010/main" val="3744402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DF051-B1E6-C5F7-3982-C12968C74C4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595C1E-AF96-5598-3534-5D75B4B7B3E9}"/>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EAE49911-B4E5-1ED2-EC7E-038CA6C8B926}"/>
              </a:ext>
            </a:extLst>
          </p:cNvPr>
          <p:cNvSpPr/>
          <p:nvPr/>
        </p:nvSpPr>
        <p:spPr>
          <a:xfrm rot="257863">
            <a:off x="-571305" y="6150994"/>
            <a:ext cx="21273218" cy="9128145"/>
          </a:xfrm>
          <a:custGeom>
            <a:avLst/>
            <a:gdLst/>
            <a:ahLst/>
            <a:cxnLst/>
            <a:rect l="l" t="t" r="r" b="b"/>
            <a:pathLst>
              <a:path w="21273218" h="9128145">
                <a:moveTo>
                  <a:pt x="0" y="0"/>
                </a:moveTo>
                <a:lnTo>
                  <a:pt x="21273219" y="0"/>
                </a:lnTo>
                <a:lnTo>
                  <a:pt x="21273219"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58BDE421-BC8D-9435-F73A-55F30AD64793}"/>
              </a:ext>
            </a:extLst>
          </p:cNvPr>
          <p:cNvSpPr/>
          <p:nvPr/>
        </p:nvSpPr>
        <p:spPr>
          <a:xfrm>
            <a:off x="11833715" y="792364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sp>
      <p:sp>
        <p:nvSpPr>
          <p:cNvPr id="8" name="Freeform 8">
            <a:extLst>
              <a:ext uri="{FF2B5EF4-FFF2-40B4-BE49-F238E27FC236}">
                <a16:creationId xmlns:a16="http://schemas.microsoft.com/office/drawing/2014/main" id="{3B066D96-4C58-E9FB-AD79-6FDE33D65F42}"/>
              </a:ext>
            </a:extLst>
          </p:cNvPr>
          <p:cNvSpPr/>
          <p:nvPr/>
        </p:nvSpPr>
        <p:spPr>
          <a:xfrm>
            <a:off x="7088756" y="7911392"/>
            <a:ext cx="4128022" cy="43716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5"/>
            <a:stretch>
              <a:fillRect t="-86495"/>
            </a:stretch>
          </a:blipFill>
        </p:spPr>
      </p:sp>
      <p:sp>
        <p:nvSpPr>
          <p:cNvPr id="12" name="Freeform 12">
            <a:extLst>
              <a:ext uri="{FF2B5EF4-FFF2-40B4-BE49-F238E27FC236}">
                <a16:creationId xmlns:a16="http://schemas.microsoft.com/office/drawing/2014/main" id="{52939B4F-C8B1-B9EF-9F24-5FBD62D3C66B}"/>
              </a:ext>
            </a:extLst>
          </p:cNvPr>
          <p:cNvSpPr/>
          <p:nvPr/>
        </p:nvSpPr>
        <p:spPr>
          <a:xfrm>
            <a:off x="2274468" y="7836996"/>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sp>
      <p:grpSp>
        <p:nvGrpSpPr>
          <p:cNvPr id="13" name="Group 13">
            <a:extLst>
              <a:ext uri="{FF2B5EF4-FFF2-40B4-BE49-F238E27FC236}">
                <a16:creationId xmlns:a16="http://schemas.microsoft.com/office/drawing/2014/main" id="{52E97899-4EAA-7C26-4930-02A762B70D61}"/>
              </a:ext>
            </a:extLst>
          </p:cNvPr>
          <p:cNvGrpSpPr/>
          <p:nvPr/>
        </p:nvGrpSpPr>
        <p:grpSpPr>
          <a:xfrm>
            <a:off x="2343797" y="4910765"/>
            <a:ext cx="4113179" cy="3000719"/>
            <a:chOff x="0" y="0"/>
            <a:chExt cx="1279723" cy="1271725"/>
          </a:xfrm>
        </p:grpSpPr>
        <p:sp>
          <p:nvSpPr>
            <p:cNvPr id="14" name="Freeform 14">
              <a:extLst>
                <a:ext uri="{FF2B5EF4-FFF2-40B4-BE49-F238E27FC236}">
                  <a16:creationId xmlns:a16="http://schemas.microsoft.com/office/drawing/2014/main" id="{D911447D-A789-2E08-BEC6-DF06B03233D6}"/>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5" name="TextBox 15">
              <a:extLst>
                <a:ext uri="{FF2B5EF4-FFF2-40B4-BE49-F238E27FC236}">
                  <a16:creationId xmlns:a16="http://schemas.microsoft.com/office/drawing/2014/main" id="{7F031FC3-668E-E33B-554D-8DB1E920BD2C}"/>
                </a:ext>
              </a:extLst>
            </p:cNvPr>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28" name="TextBox 28">
            <a:extLst>
              <a:ext uri="{FF2B5EF4-FFF2-40B4-BE49-F238E27FC236}">
                <a16:creationId xmlns:a16="http://schemas.microsoft.com/office/drawing/2014/main" id="{E06CF59A-05FA-D221-C68E-085B18C27A31}"/>
              </a:ext>
            </a:extLst>
          </p:cNvPr>
          <p:cNvSpPr txBox="1"/>
          <p:nvPr/>
        </p:nvSpPr>
        <p:spPr>
          <a:xfrm>
            <a:off x="2343797" y="1155414"/>
            <a:ext cx="13617940" cy="1533433"/>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MODULES</a:t>
            </a:r>
          </a:p>
        </p:txBody>
      </p:sp>
      <p:sp>
        <p:nvSpPr>
          <p:cNvPr id="29" name="TextBox 29">
            <a:extLst>
              <a:ext uri="{FF2B5EF4-FFF2-40B4-BE49-F238E27FC236}">
                <a16:creationId xmlns:a16="http://schemas.microsoft.com/office/drawing/2014/main" id="{A232DD71-978A-CF9B-0669-A038276C9356}"/>
              </a:ext>
            </a:extLst>
          </p:cNvPr>
          <p:cNvSpPr txBox="1"/>
          <p:nvPr/>
        </p:nvSpPr>
        <p:spPr>
          <a:xfrm>
            <a:off x="2574589" y="5624704"/>
            <a:ext cx="3542623" cy="1354217"/>
          </a:xfrm>
          <a:prstGeom prst="rect">
            <a:avLst/>
          </a:prstGeom>
        </p:spPr>
        <p:txBody>
          <a:bodyPr lIns="0" tIns="0" rIns="0" bIns="0" rtlCol="0" anchor="t">
            <a:spAutoFit/>
          </a:bodyPr>
          <a:lstStyle/>
          <a:p>
            <a:pPr marL="0" indent="0" algn="ctr">
              <a:buNone/>
            </a:pPr>
            <a:r>
              <a:rPr lang="en-US" sz="2200" dirty="0">
                <a:solidFill>
                  <a:schemeClr val="bg1"/>
                </a:solidFill>
                <a:latin typeface="DM Sans" pitchFamily="2" charset="0"/>
              </a:rPr>
              <a:t>Aggregates financial news from reliable sources and filters based on user interests and watchlists.</a:t>
            </a:r>
          </a:p>
        </p:txBody>
      </p:sp>
      <p:sp>
        <p:nvSpPr>
          <p:cNvPr id="35" name="TextBox 34">
            <a:extLst>
              <a:ext uri="{FF2B5EF4-FFF2-40B4-BE49-F238E27FC236}">
                <a16:creationId xmlns:a16="http://schemas.microsoft.com/office/drawing/2014/main" id="{EE7CFA14-1772-B665-FE31-404E39DBF354}"/>
              </a:ext>
            </a:extLst>
          </p:cNvPr>
          <p:cNvSpPr txBox="1"/>
          <p:nvPr/>
        </p:nvSpPr>
        <p:spPr>
          <a:xfrm>
            <a:off x="2274468" y="3695700"/>
            <a:ext cx="4230645" cy="523220"/>
          </a:xfrm>
          <a:prstGeom prst="rect">
            <a:avLst/>
          </a:prstGeom>
          <a:noFill/>
        </p:spPr>
        <p:txBody>
          <a:bodyPr wrap="none" rtlCol="0">
            <a:spAutoFit/>
          </a:bodyPr>
          <a:lstStyle/>
          <a:p>
            <a:r>
              <a:rPr lang="en-US" sz="2800" b="1" dirty="0">
                <a:latin typeface="DM Sans" pitchFamily="2" charset="0"/>
              </a:rPr>
              <a:t> 2. NEWS FEED MODULE</a:t>
            </a:r>
            <a:endParaRPr lang="en-IN" sz="2800" b="1" dirty="0">
              <a:latin typeface="DM Sans" pitchFamily="2" charset="0"/>
            </a:endParaRPr>
          </a:p>
        </p:txBody>
      </p:sp>
      <p:grpSp>
        <p:nvGrpSpPr>
          <p:cNvPr id="40" name="Group 39">
            <a:extLst>
              <a:ext uri="{FF2B5EF4-FFF2-40B4-BE49-F238E27FC236}">
                <a16:creationId xmlns:a16="http://schemas.microsoft.com/office/drawing/2014/main" id="{162D14BB-0979-BCAF-B56E-19ABD8CDAD0F}"/>
              </a:ext>
            </a:extLst>
          </p:cNvPr>
          <p:cNvGrpSpPr/>
          <p:nvPr/>
        </p:nvGrpSpPr>
        <p:grpSpPr>
          <a:xfrm>
            <a:off x="7087410" y="4910765"/>
            <a:ext cx="4113179" cy="3000627"/>
            <a:chOff x="2441711" y="4830512"/>
            <a:chExt cx="4113179" cy="3236508"/>
          </a:xfrm>
        </p:grpSpPr>
        <p:grpSp>
          <p:nvGrpSpPr>
            <p:cNvPr id="36" name="Group 13">
              <a:extLst>
                <a:ext uri="{FF2B5EF4-FFF2-40B4-BE49-F238E27FC236}">
                  <a16:creationId xmlns:a16="http://schemas.microsoft.com/office/drawing/2014/main" id="{3BCF1BBF-B77D-9514-23B0-55174D0D7217}"/>
                </a:ext>
              </a:extLst>
            </p:cNvPr>
            <p:cNvGrpSpPr/>
            <p:nvPr/>
          </p:nvGrpSpPr>
          <p:grpSpPr>
            <a:xfrm>
              <a:off x="2441711" y="4830512"/>
              <a:ext cx="4113179" cy="3236508"/>
              <a:chOff x="0" y="0"/>
              <a:chExt cx="1279723" cy="1271725"/>
            </a:xfrm>
          </p:grpSpPr>
          <p:sp>
            <p:nvSpPr>
              <p:cNvPr id="37" name="Freeform 14">
                <a:extLst>
                  <a:ext uri="{FF2B5EF4-FFF2-40B4-BE49-F238E27FC236}">
                    <a16:creationId xmlns:a16="http://schemas.microsoft.com/office/drawing/2014/main" id="{969B5CAF-B64C-1C56-599C-CB27DFF2AEA1}"/>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38" name="TextBox 15">
                <a:extLst>
                  <a:ext uri="{FF2B5EF4-FFF2-40B4-BE49-F238E27FC236}">
                    <a16:creationId xmlns:a16="http://schemas.microsoft.com/office/drawing/2014/main" id="{9729CEFD-CE4C-5AA5-E8EB-29D5DF5C917E}"/>
                  </a:ext>
                </a:extLst>
              </p:cNvPr>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39" name="TextBox 29">
              <a:extLst>
                <a:ext uri="{FF2B5EF4-FFF2-40B4-BE49-F238E27FC236}">
                  <a16:creationId xmlns:a16="http://schemas.microsoft.com/office/drawing/2014/main" id="{84350A46-38C8-E08A-C104-272B2077837A}"/>
                </a:ext>
              </a:extLst>
            </p:cNvPr>
            <p:cNvSpPr txBox="1"/>
            <p:nvPr/>
          </p:nvSpPr>
          <p:spPr>
            <a:xfrm>
              <a:off x="2726988" y="5600574"/>
              <a:ext cx="3542623" cy="1460673"/>
            </a:xfrm>
            <a:prstGeom prst="rect">
              <a:avLst/>
            </a:prstGeom>
          </p:spPr>
          <p:txBody>
            <a:bodyPr lIns="0" tIns="0" rIns="0" bIns="0" rtlCol="0" anchor="t">
              <a:spAutoFit/>
            </a:bodyPr>
            <a:lstStyle/>
            <a:p>
              <a:pPr marL="0" indent="0" algn="ctr">
                <a:buNone/>
              </a:pPr>
              <a:r>
                <a:rPr lang="en-US" sz="2200" dirty="0">
                  <a:solidFill>
                    <a:schemeClr val="bg1"/>
                  </a:solidFill>
                  <a:latin typeface="DM Sans" pitchFamily="2" charset="0"/>
                </a:rPr>
                <a:t>Summarizes key articles and highlights relevant information using machine learning. </a:t>
              </a:r>
            </a:p>
          </p:txBody>
        </p:sp>
      </p:grpSp>
      <p:grpSp>
        <p:nvGrpSpPr>
          <p:cNvPr id="45" name="Group 44">
            <a:extLst>
              <a:ext uri="{FF2B5EF4-FFF2-40B4-BE49-F238E27FC236}">
                <a16:creationId xmlns:a16="http://schemas.microsoft.com/office/drawing/2014/main" id="{E7E5C3B3-52C3-E627-764C-F32F598B8DEF}"/>
              </a:ext>
            </a:extLst>
          </p:cNvPr>
          <p:cNvGrpSpPr/>
          <p:nvPr/>
        </p:nvGrpSpPr>
        <p:grpSpPr>
          <a:xfrm>
            <a:off x="11848558" y="4910765"/>
            <a:ext cx="4113179" cy="3012880"/>
            <a:chOff x="2441711" y="4830512"/>
            <a:chExt cx="4113179" cy="3236508"/>
          </a:xfrm>
        </p:grpSpPr>
        <p:grpSp>
          <p:nvGrpSpPr>
            <p:cNvPr id="46" name="Group 13">
              <a:extLst>
                <a:ext uri="{FF2B5EF4-FFF2-40B4-BE49-F238E27FC236}">
                  <a16:creationId xmlns:a16="http://schemas.microsoft.com/office/drawing/2014/main" id="{E278F584-00C9-E81D-2611-DAF37C12AD72}"/>
                </a:ext>
              </a:extLst>
            </p:cNvPr>
            <p:cNvGrpSpPr/>
            <p:nvPr/>
          </p:nvGrpSpPr>
          <p:grpSpPr>
            <a:xfrm>
              <a:off x="2441711" y="4830512"/>
              <a:ext cx="4113179" cy="3236508"/>
              <a:chOff x="0" y="0"/>
              <a:chExt cx="1279723" cy="1271725"/>
            </a:xfrm>
          </p:grpSpPr>
          <p:sp>
            <p:nvSpPr>
              <p:cNvPr id="48" name="Freeform 14">
                <a:extLst>
                  <a:ext uri="{FF2B5EF4-FFF2-40B4-BE49-F238E27FC236}">
                    <a16:creationId xmlns:a16="http://schemas.microsoft.com/office/drawing/2014/main" id="{BBED1891-219E-5436-F28E-2F201D6B23AE}"/>
                  </a:ext>
                </a:extLst>
              </p:cNvPr>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49" name="TextBox 15">
                <a:extLst>
                  <a:ext uri="{FF2B5EF4-FFF2-40B4-BE49-F238E27FC236}">
                    <a16:creationId xmlns:a16="http://schemas.microsoft.com/office/drawing/2014/main" id="{B0885253-9B29-8CFA-1E71-53641E165448}"/>
                  </a:ext>
                </a:extLst>
              </p:cNvPr>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47" name="TextBox 29">
              <a:extLst>
                <a:ext uri="{FF2B5EF4-FFF2-40B4-BE49-F238E27FC236}">
                  <a16:creationId xmlns:a16="http://schemas.microsoft.com/office/drawing/2014/main" id="{1EFFF2D2-53DA-2BDC-1395-21D0CAC9238B}"/>
                </a:ext>
              </a:extLst>
            </p:cNvPr>
            <p:cNvSpPr txBox="1"/>
            <p:nvPr/>
          </p:nvSpPr>
          <p:spPr>
            <a:xfrm>
              <a:off x="2677166" y="5597442"/>
              <a:ext cx="3542623" cy="1454732"/>
            </a:xfrm>
            <a:prstGeom prst="rect">
              <a:avLst/>
            </a:prstGeom>
          </p:spPr>
          <p:txBody>
            <a:bodyPr lIns="0" tIns="0" rIns="0" bIns="0" rtlCol="0" anchor="t">
              <a:spAutoFit/>
            </a:bodyPr>
            <a:lstStyle/>
            <a:p>
              <a:pPr marL="0" indent="0" algn="ctr">
                <a:buNone/>
              </a:pPr>
              <a:r>
                <a:rPr lang="en-US" sz="2200" dirty="0">
                  <a:solidFill>
                    <a:schemeClr val="bg1"/>
                  </a:solidFill>
                  <a:latin typeface="DM Sans" pitchFamily="2" charset="0"/>
                </a:rPr>
                <a:t>This news is used for generating significant market sentiment analysis and shifts.</a:t>
              </a:r>
            </a:p>
          </p:txBody>
        </p:sp>
      </p:grpSp>
    </p:spTree>
    <p:extLst>
      <p:ext uri="{BB962C8B-B14F-4D97-AF65-F5344CB8AC3E}">
        <p14:creationId xmlns:p14="http://schemas.microsoft.com/office/powerpoint/2010/main" val="3178669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TotalTime>
  <Words>1072</Words>
  <Application>Microsoft Office PowerPoint</Application>
  <PresentationFormat>Custom</PresentationFormat>
  <Paragraphs>113</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DM Sans</vt:lpstr>
      <vt:lpstr>DM Sans Bold</vt:lpstr>
      <vt:lpstr>Oswald</vt:lpstr>
      <vt:lpstr>Oswald Bold</vt:lpstr>
      <vt:lpstr>Oswald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Pratham Satani</dc:creator>
  <cp:lastModifiedBy>Pratham Satani</cp:lastModifiedBy>
  <cp:revision>81</cp:revision>
  <dcterms:created xsi:type="dcterms:W3CDTF">2006-08-16T00:00:00Z</dcterms:created>
  <dcterms:modified xsi:type="dcterms:W3CDTF">2024-02-20T10:08:38Z</dcterms:modified>
  <dc:identifier>DAF9JuuGHMA</dc:identifier>
</cp:coreProperties>
</file>